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56" r:id="rId2"/>
    <p:sldId id="257" r:id="rId3"/>
    <p:sldId id="258" r:id="rId4"/>
    <p:sldId id="311" r:id="rId5"/>
    <p:sldId id="324" r:id="rId6"/>
    <p:sldId id="321" r:id="rId7"/>
    <p:sldId id="313" r:id="rId8"/>
    <p:sldId id="314" r:id="rId9"/>
    <p:sldId id="325" r:id="rId10"/>
    <p:sldId id="329" r:id="rId11"/>
    <p:sldId id="330" r:id="rId12"/>
    <p:sldId id="331" r:id="rId13"/>
    <p:sldId id="328" r:id="rId14"/>
    <p:sldId id="312" r:id="rId15"/>
    <p:sldId id="315" r:id="rId16"/>
    <p:sldId id="326" r:id="rId17"/>
    <p:sldId id="332" r:id="rId18"/>
    <p:sldId id="334" r:id="rId19"/>
    <p:sldId id="316" r:id="rId20"/>
    <p:sldId id="317" r:id="rId21"/>
    <p:sldId id="318" r:id="rId22"/>
    <p:sldId id="337" r:id="rId23"/>
    <p:sldId id="336" r:id="rId24"/>
    <p:sldId id="340" r:id="rId25"/>
    <p:sldId id="348" r:id="rId26"/>
    <p:sldId id="347" r:id="rId27"/>
    <p:sldId id="346" r:id="rId28"/>
    <p:sldId id="350" r:id="rId29"/>
    <p:sldId id="351" r:id="rId30"/>
    <p:sldId id="353" r:id="rId31"/>
    <p:sldId id="354" r:id="rId32"/>
    <p:sldId id="373" r:id="rId33"/>
    <p:sldId id="356" r:id="rId34"/>
    <p:sldId id="357" r:id="rId35"/>
    <p:sldId id="358" r:id="rId36"/>
    <p:sldId id="383" r:id="rId37"/>
    <p:sldId id="375" r:id="rId38"/>
    <p:sldId id="361" r:id="rId39"/>
    <p:sldId id="362" r:id="rId40"/>
    <p:sldId id="363" r:id="rId41"/>
    <p:sldId id="364" r:id="rId42"/>
    <p:sldId id="365" r:id="rId43"/>
    <p:sldId id="377" r:id="rId44"/>
    <p:sldId id="367" r:id="rId45"/>
    <p:sldId id="378" r:id="rId46"/>
    <p:sldId id="368" r:id="rId47"/>
    <p:sldId id="369" r:id="rId48"/>
    <p:sldId id="366" r:id="rId49"/>
    <p:sldId id="379" r:id="rId50"/>
    <p:sldId id="381" r:id="rId51"/>
    <p:sldId id="341" r:id="rId52"/>
    <p:sldId id="342" r:id="rId53"/>
    <p:sldId id="382" r:id="rId54"/>
    <p:sldId id="343" r:id="rId55"/>
    <p:sldId id="297"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920" autoAdjust="0"/>
  </p:normalViewPr>
  <p:slideViewPr>
    <p:cSldViewPr snapToGrid="0" snapToObjects="1">
      <p:cViewPr>
        <p:scale>
          <a:sx n="58" d="100"/>
          <a:sy n="58" d="100"/>
        </p:scale>
        <p:origin x="-96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12/13/15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Henri </a:t>
            </a:r>
            <a:r>
              <a:rPr lang="en-US" sz="1200" kern="1200" dirty="0" err="1" smtClean="0">
                <a:solidFill>
                  <a:schemeClr val="tx1"/>
                </a:solidFill>
                <a:effectLst/>
                <a:latin typeface="+mn-lt"/>
                <a:ea typeface="+mn-ea"/>
                <a:cs typeface="+mn-cs"/>
              </a:rPr>
              <a:t>Laborit</a:t>
            </a:r>
            <a:r>
              <a:rPr lang="en-US" sz="1200" kern="1200" dirty="0" smtClean="0">
                <a:solidFill>
                  <a:schemeClr val="tx1"/>
                </a:solidFill>
                <a:effectLst/>
                <a:latin typeface="+mn-lt"/>
                <a:ea typeface="+mn-ea"/>
                <a:cs typeface="+mn-cs"/>
              </a:rPr>
              <a:t> (1914-1995), a French physician, writer and</a:t>
            </a:r>
            <a:r>
              <a:rPr lang="en-US" sz="1200" kern="1200" baseline="0" dirty="0" smtClean="0">
                <a:solidFill>
                  <a:schemeClr val="tx1"/>
                </a:solidFill>
                <a:effectLst/>
                <a:latin typeface="+mn-lt"/>
                <a:ea typeface="+mn-ea"/>
                <a:cs typeface="+mn-cs"/>
              </a:rPr>
              <a:t> philosopher, the first to </a:t>
            </a:r>
            <a:r>
              <a:rPr lang="en-US" sz="1200" kern="1200" dirty="0" smtClean="0">
                <a:solidFill>
                  <a:schemeClr val="tx1"/>
                </a:solidFill>
                <a:effectLst/>
                <a:latin typeface="+mn-lt"/>
                <a:ea typeface="+mn-ea"/>
                <a:cs typeface="+mn-cs"/>
              </a:rPr>
              <a:t>recognize the potential use of chlorpromazine in psychiatric disorders, which opened the door to the psychopharmacology revolution of the 2nd half of the 20th century.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antipsychotic drugs interact with a variety of neurotransmitter systems. First generation antipsychotics typically block dopamine receptors (especially D2 receptors). They reduce positive symptoms, such as delusions, hallucinations, formal thought disorder, as well as other non-specific symptoms such as agitation and aggressiveness. They are also associated with elevated prolactin secretion, extrapyramidal side effects such as tremor, dystonia and tardive dyskinesia, and with rare but potentially fatal side effects such as neuroleptic malignant syndrome.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Second generation antipsychotics vary in their receptor affinity, targeting mainly serotoninergic (5HT2A) as well as D2 and other receptors (e.g., M1, D4, D5). It was believed initially that second generation antipsychotics were effective in reducing negative symptoms. However, evidence of this is inconclusive. Because extrapyramidal symptoms can exacerbate negative symptoms and because second generation antipsychotics have fewer extrapyramidal effects, this can give the false impression of a reduction in negative symptoms with atypical antipsychotics. Second generation antipsychotics mainly cause weight gain, </a:t>
            </a:r>
            <a:r>
              <a:rPr lang="en-US" sz="1200" b="0" i="0" u="none" strike="noStrike" kern="1200" baseline="0" dirty="0" err="1" smtClean="0">
                <a:solidFill>
                  <a:schemeClr val="tx1"/>
                </a:solidFill>
                <a:latin typeface="+mn-lt"/>
                <a:ea typeface="+mn-ea"/>
                <a:cs typeface="+mn-cs"/>
              </a:rPr>
              <a:t>dyslipidaemia</a:t>
            </a:r>
            <a:r>
              <a:rPr lang="en-US" sz="1200" b="0" i="0" u="none" strike="noStrike" kern="1200" baseline="0" dirty="0" smtClean="0">
                <a:solidFill>
                  <a:schemeClr val="tx1"/>
                </a:solidFill>
                <a:latin typeface="+mn-lt"/>
                <a:ea typeface="+mn-ea"/>
                <a:cs typeface="+mn-cs"/>
              </a:rPr>
              <a:t>, and type II diabetes.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Antipsychotic effect is achieved when 60% to 75% of D2 receptors have been blocked, while extrapyramidal side effects appear when 80% or more D2 receptors have been blocked. This suggests that unnecessarily increasing the dose or using two antipsychotics concurrently is likely to result in more side effects rather than in symptom improvement</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WHO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ESSENTIAL MEDICINES LIST 2015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WHO Model List of Essential Medicines serves as a guide for the development of national and institutional essential medicine lists. It is updated and revised every two years. According to the WHO, essential medicines are drugs that satisfy the health care needs of the majority of the population. Thus, they should be available for prescription and at a price the community can afford. Medicines not in this list are less likely to be available in low and middle income countries. </a:t>
            </a:r>
          </a:p>
          <a:p>
            <a:r>
              <a:rPr lang="en-US" sz="1200" b="0" i="0" u="none" strike="noStrike" kern="1200" baseline="0" dirty="0" smtClean="0">
                <a:solidFill>
                  <a:schemeClr val="tx1"/>
                </a:solidFill>
                <a:latin typeface="+mn-lt"/>
                <a:ea typeface="+mn-ea"/>
                <a:cs typeface="+mn-cs"/>
              </a:rPr>
              <a:t>Antipsychotic drugs included in the 2015 edition of the list are: </a:t>
            </a:r>
          </a:p>
          <a:p>
            <a:r>
              <a:rPr lang="en-US" sz="1200" b="0" i="0" u="none" strike="noStrike" kern="1200" baseline="0" dirty="0" smtClean="0">
                <a:solidFill>
                  <a:schemeClr val="tx1"/>
                </a:solidFill>
                <a:latin typeface="+mn-lt"/>
                <a:ea typeface="+mn-ea"/>
                <a:cs typeface="+mn-cs"/>
              </a:rPr>
              <a:t>Chlorpromazine </a:t>
            </a:r>
          </a:p>
          <a:p>
            <a:r>
              <a:rPr lang="en-US" sz="1200" b="0" i="0" u="none" strike="noStrike" kern="1200" baseline="0" dirty="0" err="1" smtClean="0">
                <a:solidFill>
                  <a:schemeClr val="tx1"/>
                </a:solidFill>
                <a:latin typeface="+mn-lt"/>
                <a:ea typeface="+mn-ea"/>
                <a:cs typeface="+mn-cs"/>
              </a:rPr>
              <a:t>Fluphenazine</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Haloperidol </a:t>
            </a:r>
          </a:p>
          <a:p>
            <a:r>
              <a:rPr lang="en-US" sz="1200" b="0" i="0" u="none" strike="noStrike" kern="1200" baseline="0" dirty="0" err="1" smtClean="0">
                <a:solidFill>
                  <a:schemeClr val="tx1"/>
                </a:solidFill>
                <a:latin typeface="+mn-lt"/>
                <a:ea typeface="+mn-ea"/>
                <a:cs typeface="+mn-cs"/>
              </a:rPr>
              <a:t>Risperidone</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Clozapine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lower propensity of second generation antipsychotics to cause extrapyramidal symptoms has been attributed to a weaker occupancy of D2 receptors—that rapidly falls off within 24 hours, in contrast to that for traditional antipsychotics (e.g., haloperidol), which maintains its D2 occupancy constant over 24 hours—or to 5HT2A blockade or both (</a:t>
            </a:r>
            <a:r>
              <a:rPr lang="en-US" sz="1200" b="0" i="0" u="none" strike="noStrike" kern="1200" baseline="0" dirty="0" err="1" smtClean="0">
                <a:solidFill>
                  <a:schemeClr val="tx1"/>
                </a:solidFill>
                <a:latin typeface="+mn-lt"/>
                <a:ea typeface="+mn-ea"/>
                <a:cs typeface="+mn-cs"/>
              </a:rPr>
              <a:t>Seeman</a:t>
            </a:r>
            <a:r>
              <a:rPr lang="en-US" sz="1200" b="0" i="0" u="none" strike="noStrike" kern="1200" baseline="0" dirty="0" smtClean="0">
                <a:solidFill>
                  <a:schemeClr val="tx1"/>
                </a:solidFill>
                <a:latin typeface="+mn-lt"/>
                <a:ea typeface="+mn-ea"/>
                <a:cs typeface="+mn-cs"/>
              </a:rPr>
              <a:t>, 2004). That is, one explanation of the difference in side effects between typical and atypical antipsychotics is that the atypical antipsychotics bind more loosely to D2 receptors than does dopamine itself (i.e., are displaced by dopamine), while the first generation antipsychotics bind more tightly than dopamine—and are less likely to be displaced by dopamine. </a:t>
            </a:r>
            <a:endParaRPr lang="en-US" dirty="0" smtClean="0"/>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not much data regarding the efficacy and safety of pharmacological interventions in psychosis and schizophrenia in children, adolescents and young adults. A review of 27 trials including 3,067 participants found that antipsychotic treatment produced a large improvement in symptoms measured by the Clinical Global Impressions Scale, suggesting that efficacy of antipsychotics is similar in children, adolescents and young adults (Stafford et al, 2015). Nevertheless, much of the data about treatment is still extrapolated from studies in adults. </a:t>
            </a:r>
          </a:p>
          <a:p>
            <a:r>
              <a:rPr lang="en-US" sz="1200" b="0" i="0" u="none" strike="noStrike" kern="1200" baseline="0" dirty="0" smtClean="0">
                <a:solidFill>
                  <a:schemeClr val="tx1"/>
                </a:solidFill>
                <a:latin typeface="+mn-lt"/>
                <a:ea typeface="+mn-ea"/>
                <a:cs typeface="+mn-cs"/>
              </a:rPr>
              <a:t>Recent meta-analyses have failed to find superiority in clinical efficacy between typical and atypical antipsychotic medication (</a:t>
            </a:r>
            <a:r>
              <a:rPr lang="en-US" sz="1200" b="0" i="0" u="none" strike="noStrike" kern="1200" baseline="0" dirty="0" err="1" smtClean="0">
                <a:solidFill>
                  <a:schemeClr val="tx1"/>
                </a:solidFill>
                <a:latin typeface="+mn-lt"/>
                <a:ea typeface="+mn-ea"/>
                <a:cs typeface="+mn-cs"/>
              </a:rPr>
              <a:t>Crossley</a:t>
            </a:r>
            <a:r>
              <a:rPr lang="en-US" sz="1200" b="0" i="0" u="none" strike="noStrike" kern="1200" baseline="0" dirty="0" smtClean="0">
                <a:solidFill>
                  <a:schemeClr val="tx1"/>
                </a:solidFill>
                <a:latin typeface="+mn-lt"/>
                <a:ea typeface="+mn-ea"/>
                <a:cs typeface="+mn-cs"/>
              </a:rPr>
              <a:t>, 2010). Yet different people respond to different antipsychotics. Currently we are unable to predict response of specific individuals to specific antipsychotics. That is, treatment is largely based on trial-and-error.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Given that young people seem to have a higher risk of extrapyramidal side effects and more resistance to accept treatment, most guidelines recommend atypical antipsychotics as first line treatment. If second generation antipsychotics cannot be used because they are not available, for instance in some low income countries, first generation antipsychotics should be commenced at low doses (e.g., 1–2mg haloperidol or 100 mg of chlorpromazine) and titrated slowly UP to 4-6mg of haloperidol or equivalent in order to </a:t>
            </a:r>
            <a:r>
              <a:rPr lang="en-US" sz="1200" b="0" i="0" u="none" strike="noStrike" kern="1200" baseline="0" dirty="0" err="1" smtClean="0">
                <a:solidFill>
                  <a:schemeClr val="tx1"/>
                </a:solidFill>
                <a:latin typeface="+mn-lt"/>
                <a:ea typeface="+mn-ea"/>
                <a:cs typeface="+mn-cs"/>
              </a:rPr>
              <a:t>minimise</a:t>
            </a:r>
            <a:r>
              <a:rPr lang="en-US" sz="1200" b="0" i="0" u="none" strike="noStrike" kern="1200" baseline="0" dirty="0" smtClean="0">
                <a:solidFill>
                  <a:schemeClr val="tx1"/>
                </a:solidFill>
                <a:latin typeface="+mn-lt"/>
                <a:ea typeface="+mn-ea"/>
                <a:cs typeface="+mn-cs"/>
              </a:rPr>
              <a:t> undesirable extrapyramidal side effects (International Early Psychosis Association Writing Group, 2005). </a:t>
            </a:r>
            <a:r>
              <a:rPr lang="en-US" sz="1200" b="0" i="0" u="none" strike="noStrike" kern="1200" baseline="0" dirty="0" err="1" smtClean="0">
                <a:solidFill>
                  <a:schemeClr val="tx1"/>
                </a:solidFill>
                <a:latin typeface="+mn-lt"/>
                <a:ea typeface="+mn-ea"/>
                <a:cs typeface="+mn-cs"/>
              </a:rPr>
              <a:t>Antiparkinsonian</a:t>
            </a:r>
            <a:r>
              <a:rPr lang="en-US" sz="1200" b="0" i="0" u="none" strike="noStrike" kern="1200" baseline="0" dirty="0" smtClean="0">
                <a:solidFill>
                  <a:schemeClr val="tx1"/>
                </a:solidFill>
                <a:latin typeface="+mn-lt"/>
                <a:ea typeface="+mn-ea"/>
                <a:cs typeface="+mn-cs"/>
              </a:rPr>
              <a:t> medication can be considered/used if necessary (see “</a:t>
            </a:r>
            <a:r>
              <a:rPr lang="en-US" sz="1200" b="0" i="0" u="none" strike="noStrike" kern="1200" baseline="0" dirty="0" err="1" smtClean="0">
                <a:solidFill>
                  <a:schemeClr val="tx1"/>
                </a:solidFill>
                <a:latin typeface="+mn-lt"/>
                <a:ea typeface="+mn-ea"/>
                <a:cs typeface="+mn-cs"/>
              </a:rPr>
              <a:t>antiparkinsonian</a:t>
            </a:r>
            <a:r>
              <a:rPr lang="en-US" sz="1200" b="0" i="0" u="none" strike="noStrike" kern="1200" baseline="0" dirty="0" smtClean="0">
                <a:solidFill>
                  <a:schemeClr val="tx1"/>
                </a:solidFill>
                <a:latin typeface="+mn-lt"/>
                <a:ea typeface="+mn-ea"/>
                <a:cs typeface="+mn-cs"/>
              </a:rPr>
              <a:t> pharmacotherapy” below).</a:t>
            </a:r>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However, up to 80% of patients with a first episode psychosis are expected to show a significant improvement with appropriate antipsychotic treatment. Of the 20% who do not improve, about one quarter is likely to respond to a different antipsychotic; the rest (15%) can be considered “treatment resistant”. A further three quarters of those resistant to treatment are likely to benefit from clozapine. This does not mean, however, that these outcomes persist over time; recurrence of symptoms due to relapse, poor adherence to treatment and to other factors is common. A meta-analysis including 65 trials comprising 6,493 patients found that antipsychotic drugs significantly reduced relapse at one year from 64% in those taking a placebo to 27% in those taking medication (number needed to treat to benefit = 3, see Chapter A.6, page 7 of the </a:t>
            </a:r>
            <a:r>
              <a:rPr lang="en-US" sz="1200" b="0" i="0" u="none" strike="noStrike" kern="1200" baseline="0" dirty="0" err="1" smtClean="0">
                <a:solidFill>
                  <a:schemeClr val="tx1"/>
                </a:solidFill>
                <a:latin typeface="+mn-lt"/>
                <a:ea typeface="+mn-ea"/>
                <a:cs typeface="+mn-cs"/>
              </a:rPr>
              <a:t>eTextbook</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Leucht</a:t>
            </a:r>
            <a:r>
              <a:rPr lang="en-US" sz="1200" b="0" i="0" u="none" strike="noStrike" kern="1200" baseline="0" dirty="0" smtClean="0">
                <a:solidFill>
                  <a:schemeClr val="tx1"/>
                </a:solidFill>
                <a:latin typeface="+mn-lt"/>
                <a:ea typeface="+mn-ea"/>
                <a:cs typeface="+mn-cs"/>
              </a:rPr>
              <a:t> K et al, 2012).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“Psychotic exacerbation is undesirable for any patient, but it is particularly important to prevent psychotic exacerbations for recent-onset patients. Early relapse may disrupt important life tasks typically accomplished during adolescence or early adulthood, such as completing schooling, starting a career, and establishing social relationships outside one’s family of origin” (Robinson, 2011).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Not taking antipsychotic medication is the single largest modifiable risk factor for the recurrence of positive symptoms of schizophrenia (</a:t>
            </a:r>
            <a:r>
              <a:rPr lang="en-US" sz="1200" b="0" i="0" u="none" strike="noStrike" kern="1200" baseline="0" dirty="0" err="1" smtClean="0">
                <a:solidFill>
                  <a:schemeClr val="tx1"/>
                </a:solidFill>
                <a:latin typeface="+mn-lt"/>
                <a:ea typeface="+mn-ea"/>
                <a:cs typeface="+mn-cs"/>
              </a:rPr>
              <a:t>Subotnik</a:t>
            </a:r>
            <a:r>
              <a:rPr lang="en-US" sz="1200" b="0" i="0" u="none" strike="noStrike" kern="1200" baseline="0" dirty="0" smtClean="0">
                <a:solidFill>
                  <a:schemeClr val="tx1"/>
                </a:solidFill>
                <a:latin typeface="+mn-lt"/>
                <a:ea typeface="+mn-ea"/>
                <a:cs typeface="+mn-cs"/>
              </a:rPr>
              <a:t> et al, 2015). Long-acting injectable antipsychotics (LAIs)—also known as depot antipsychotics—were developed to enhance adherence at a time of extensive psychiatric hospital </a:t>
            </a:r>
            <a:r>
              <a:rPr lang="en-US" sz="1200" b="0" i="0" u="none" strike="noStrike" kern="1200" baseline="0" dirty="0" err="1" smtClean="0">
                <a:solidFill>
                  <a:schemeClr val="tx1"/>
                </a:solidFill>
                <a:latin typeface="+mn-lt"/>
                <a:ea typeface="+mn-ea"/>
                <a:cs typeface="+mn-cs"/>
              </a:rPr>
              <a:t>deinstitutionalisation</a:t>
            </a:r>
            <a:r>
              <a:rPr lang="en-US" sz="1200" b="0" i="0" u="none" strike="noStrike" kern="1200" baseline="0" dirty="0" smtClean="0">
                <a:solidFill>
                  <a:schemeClr val="tx1"/>
                </a:solidFill>
                <a:latin typeface="+mn-lt"/>
                <a:ea typeface="+mn-ea"/>
                <a:cs typeface="+mn-cs"/>
              </a:rPr>
              <a:t> of patients and the need for an effective community-based treatment (see Table H.5.1.3). The first LAIs—</a:t>
            </a:r>
            <a:r>
              <a:rPr lang="en-US" sz="1200" b="0" i="0" u="none" strike="noStrike" kern="1200" baseline="0" dirty="0" err="1" smtClean="0">
                <a:solidFill>
                  <a:schemeClr val="tx1"/>
                </a:solidFill>
                <a:latin typeface="+mn-lt"/>
                <a:ea typeface="+mn-ea"/>
                <a:cs typeface="+mn-cs"/>
              </a:rPr>
              <a:t>fluphenazine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enanthate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decanoate</a:t>
            </a:r>
            <a:r>
              <a:rPr lang="en-US" sz="1200" b="0" i="0" u="none" strike="noStrike" kern="1200" baseline="0" dirty="0" smtClean="0">
                <a:solidFill>
                  <a:schemeClr val="tx1"/>
                </a:solidFill>
                <a:latin typeface="+mn-lt"/>
                <a:ea typeface="+mn-ea"/>
                <a:cs typeface="+mn-cs"/>
              </a:rPr>
              <a:t>—were introduced in 1966. Yet, LAIs have been underused in the treatment of schizophrenia largely due to clinicians’ unjustified negative perceptions and service barriers.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Clinicians are often anxious about using LAIs because of: </a:t>
            </a:r>
          </a:p>
          <a:p>
            <a:r>
              <a:rPr lang="en-US" sz="1200" b="0" i="0" u="none" strike="noStrike" kern="1200" baseline="0" dirty="0" smtClean="0">
                <a:solidFill>
                  <a:schemeClr val="tx1"/>
                </a:solidFill>
                <a:latin typeface="+mn-lt"/>
                <a:ea typeface="+mn-ea"/>
                <a:cs typeface="+mn-cs"/>
              </a:rPr>
              <a:t>The belief that LAIs are associated with worse side-effects (despite lack of evidence supporting this) </a:t>
            </a:r>
          </a:p>
          <a:p>
            <a:r>
              <a:rPr lang="en-US" sz="1200" b="0" i="0" u="none" strike="noStrike" kern="1200" baseline="0" dirty="0" smtClean="0">
                <a:solidFill>
                  <a:schemeClr val="tx1"/>
                </a:solidFill>
                <a:latin typeface="+mn-lt"/>
                <a:ea typeface="+mn-ea"/>
                <a:cs typeface="+mn-cs"/>
              </a:rPr>
              <a:t>Concerns regarding patients’ acceptance of LAIs (patients on this formulation often prefer it) </a:t>
            </a:r>
          </a:p>
          <a:p>
            <a:r>
              <a:rPr lang="en-US" sz="1200" b="0" i="0" u="none" strike="noStrike" kern="1200" baseline="0" dirty="0" smtClean="0">
                <a:solidFill>
                  <a:schemeClr val="tx1"/>
                </a:solidFill>
                <a:latin typeface="+mn-lt"/>
                <a:ea typeface="+mn-ea"/>
                <a:cs typeface="+mn-cs"/>
              </a:rPr>
              <a:t>Apprehension regarding reduced patient autonomy </a:t>
            </a:r>
          </a:p>
          <a:p>
            <a:r>
              <a:rPr lang="en-US" sz="1200" b="0" i="0" u="none" strike="noStrike" kern="1200" baseline="0" dirty="0" smtClean="0">
                <a:solidFill>
                  <a:schemeClr val="tx1"/>
                </a:solidFill>
                <a:latin typeface="+mn-lt"/>
                <a:ea typeface="+mn-ea"/>
                <a:cs typeface="+mn-cs"/>
              </a:rPr>
              <a:t>Worries about nursing staff involvement in administering LAIs, training and time pressures on staff—so that they can adequately and routinely monitor symptoms and side-effects </a:t>
            </a:r>
          </a:p>
          <a:p>
            <a:r>
              <a:rPr lang="en-US" sz="1200" b="0" i="0" u="none" strike="noStrike" kern="1200" baseline="0" dirty="0" smtClean="0">
                <a:solidFill>
                  <a:schemeClr val="tx1"/>
                </a:solidFill>
                <a:latin typeface="+mn-lt"/>
                <a:ea typeface="+mn-ea"/>
                <a:cs typeface="+mn-cs"/>
              </a:rPr>
              <a:t>Preferential attention to more fashionable medications </a:t>
            </a:r>
          </a:p>
          <a:p>
            <a:r>
              <a:rPr lang="en-US" sz="1200" b="0" i="0" u="none" strike="noStrike" kern="1200" baseline="0" dirty="0" smtClean="0">
                <a:solidFill>
                  <a:schemeClr val="tx1"/>
                </a:solidFill>
                <a:latin typeface="+mn-lt"/>
                <a:ea typeface="+mn-ea"/>
                <a:cs typeface="+mn-cs"/>
              </a:rPr>
              <a:t>Lower prescriber knowledge about and experience with LAIs </a:t>
            </a:r>
          </a:p>
          <a:p>
            <a:r>
              <a:rPr lang="en-US" sz="1200" b="0" i="0" u="none" strike="noStrike" kern="1200" baseline="0" dirty="0" smtClean="0">
                <a:solidFill>
                  <a:schemeClr val="tx1"/>
                </a:solidFill>
                <a:latin typeface="+mn-lt"/>
                <a:ea typeface="+mn-ea"/>
                <a:cs typeface="+mn-cs"/>
              </a:rPr>
              <a:t>Cost. </a:t>
            </a:r>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Oral formulations have advantages over LAIs such as:</a:t>
            </a:r>
          </a:p>
          <a:p>
            <a:r>
              <a:rPr lang="en-US" sz="1200" b="0" i="0" u="none" strike="noStrike" kern="1200" baseline="0" dirty="0" smtClean="0">
                <a:solidFill>
                  <a:schemeClr val="tx1"/>
                </a:solidFill>
                <a:latin typeface="+mn-lt"/>
                <a:ea typeface="+mn-ea"/>
                <a:cs typeface="+mn-cs"/>
              </a:rPr>
              <a:t> rapid discontinuation in case of serious side-effects</a:t>
            </a:r>
          </a:p>
          <a:p>
            <a:r>
              <a:rPr lang="en-US" sz="1200" b="0" i="0" u="none" strike="noStrike" kern="1200" baseline="0" dirty="0" smtClean="0">
                <a:solidFill>
                  <a:schemeClr val="tx1"/>
                </a:solidFill>
                <a:latin typeface="+mn-lt"/>
                <a:ea typeface="+mn-ea"/>
                <a:cs typeface="+mn-cs"/>
              </a:rPr>
              <a:t> enhanced sense of autonomy in patients</a:t>
            </a:r>
          </a:p>
          <a:p>
            <a:r>
              <a:rPr lang="en-US" sz="1200" b="0" i="0" u="none" strike="noStrike" kern="1200" baseline="0" dirty="0" smtClean="0">
                <a:solidFill>
                  <a:schemeClr val="tx1"/>
                </a:solidFill>
                <a:latin typeface="+mn-lt"/>
                <a:ea typeface="+mn-ea"/>
                <a:cs typeface="+mn-cs"/>
              </a:rPr>
              <a:t> less frequent clinic attendance.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LAIs also have advantages over oral formulations in that they result in: </a:t>
            </a:r>
          </a:p>
          <a:p>
            <a:r>
              <a:rPr lang="en-US" sz="1200" b="0" i="0" u="none" strike="noStrike" kern="1200" baseline="0" dirty="0" smtClean="0">
                <a:solidFill>
                  <a:schemeClr val="tx1"/>
                </a:solidFill>
                <a:latin typeface="+mn-lt"/>
                <a:ea typeface="+mn-ea"/>
                <a:cs typeface="+mn-cs"/>
              </a:rPr>
              <a:t>Easier early detection of relapse </a:t>
            </a:r>
          </a:p>
          <a:p>
            <a:r>
              <a:rPr lang="en-US" sz="1200" b="0" i="0" u="none" strike="noStrike" kern="1200" baseline="0" dirty="0" smtClean="0">
                <a:solidFill>
                  <a:schemeClr val="tx1"/>
                </a:solidFill>
                <a:latin typeface="+mn-lt"/>
                <a:ea typeface="+mn-ea"/>
                <a:cs typeface="+mn-cs"/>
              </a:rPr>
              <a:t>Improved relapse prevention </a:t>
            </a:r>
          </a:p>
          <a:p>
            <a:r>
              <a:rPr lang="en-US" sz="1200" b="0" i="0" u="none" strike="noStrike" kern="1200" baseline="0" dirty="0" smtClean="0">
                <a:solidFill>
                  <a:schemeClr val="tx1"/>
                </a:solidFill>
                <a:latin typeface="+mn-lt"/>
                <a:ea typeface="+mn-ea"/>
                <a:cs typeface="+mn-cs"/>
              </a:rPr>
              <a:t>Reduced </a:t>
            </a:r>
            <a:r>
              <a:rPr lang="en-US" sz="1200" b="0" i="0" u="none" strike="noStrike" kern="1200" baseline="0" dirty="0" err="1" smtClean="0">
                <a:solidFill>
                  <a:schemeClr val="tx1"/>
                </a:solidFill>
                <a:latin typeface="+mn-lt"/>
                <a:ea typeface="+mn-ea"/>
                <a:cs typeface="+mn-cs"/>
              </a:rPr>
              <a:t>rehospitalisation</a:t>
            </a:r>
            <a:r>
              <a:rPr lang="en-US" sz="1200" b="0" i="0" u="none" strike="noStrike" kern="1200" baseline="0" dirty="0" smtClean="0">
                <a:solidFill>
                  <a:schemeClr val="tx1"/>
                </a:solidFill>
                <a:latin typeface="+mn-lt"/>
                <a:ea typeface="+mn-ea"/>
                <a:cs typeface="+mn-cs"/>
              </a:rPr>
              <a:t> rates </a:t>
            </a:r>
          </a:p>
          <a:p>
            <a:r>
              <a:rPr lang="en-US" sz="1200" b="0" i="0" u="none" strike="noStrike" kern="1200" baseline="0" dirty="0" smtClean="0">
                <a:solidFill>
                  <a:schemeClr val="tx1"/>
                </a:solidFill>
                <a:latin typeface="+mn-lt"/>
                <a:ea typeface="+mn-ea"/>
                <a:cs typeface="+mn-cs"/>
              </a:rPr>
              <a:t>More stable serum concentrations </a:t>
            </a:r>
          </a:p>
          <a:p>
            <a:r>
              <a:rPr lang="en-US" sz="1200" b="0" i="0" u="none" strike="noStrike" kern="1200" baseline="0" dirty="0" smtClean="0">
                <a:solidFill>
                  <a:schemeClr val="tx1"/>
                </a:solidFill>
                <a:latin typeface="+mn-lt"/>
                <a:ea typeface="+mn-ea"/>
                <a:cs typeface="+mn-cs"/>
              </a:rPr>
              <a:t>Reduced risk of accidental or deliberate self-poisoning </a:t>
            </a:r>
          </a:p>
          <a:p>
            <a:r>
              <a:rPr lang="en-US" sz="1200" b="0" i="0" u="none" strike="noStrike" kern="1200" baseline="0" dirty="0" smtClean="0">
                <a:solidFill>
                  <a:schemeClr val="tx1"/>
                </a:solidFill>
                <a:latin typeface="+mn-lt"/>
                <a:ea typeface="+mn-ea"/>
                <a:cs typeface="+mn-cs"/>
              </a:rPr>
              <a:t>Better ability to distinguish between lack of efficacy and poor adherence.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Traditionally the main reason for the prescription of LAIs was poor adherence to medication. However, it is being increasingly </a:t>
            </a:r>
            <a:r>
              <a:rPr lang="en-US" sz="1200" b="0" i="0" u="none" strike="noStrike" kern="1200" baseline="0" dirty="0" err="1" smtClean="0">
                <a:solidFill>
                  <a:schemeClr val="tx1"/>
                </a:solidFill>
                <a:latin typeface="+mn-lt"/>
                <a:ea typeface="+mn-ea"/>
                <a:cs typeface="+mn-cs"/>
              </a:rPr>
              <a:t>recognised</a:t>
            </a:r>
            <a:r>
              <a:rPr lang="en-US" sz="1200" b="0" i="0" u="none" strike="noStrike" kern="1200" baseline="0" dirty="0" smtClean="0">
                <a:solidFill>
                  <a:schemeClr val="tx1"/>
                </a:solidFill>
                <a:latin typeface="+mn-lt"/>
                <a:ea typeface="+mn-ea"/>
                <a:cs typeface="+mn-cs"/>
              </a:rPr>
              <a:t> that LAIs can have a place at various stages in the treatment of the illness and should be one of the options discussed with any patient requiring long-term treatment, even during the first episode. Patients with a first episode of schizophrenia who have responded well to antipsychotic medication, even if they understand that they have a mental disorder, very often doubt whether medication continues to be necessary, leading to stopping the medication prematurely, poor adherence and worse outcomes (</a:t>
            </a:r>
            <a:r>
              <a:rPr lang="en-US" sz="1200" b="0" i="0" u="none" strike="noStrike" kern="1200" baseline="0" dirty="0" err="1" smtClean="0">
                <a:solidFill>
                  <a:schemeClr val="tx1"/>
                </a:solidFill>
                <a:latin typeface="+mn-lt"/>
                <a:ea typeface="+mn-ea"/>
                <a:cs typeface="+mn-cs"/>
              </a:rPr>
              <a:t>Subotnik</a:t>
            </a:r>
            <a:r>
              <a:rPr lang="en-US" sz="1200" b="0" i="0" u="none" strike="noStrike" kern="1200" baseline="0" dirty="0" smtClean="0">
                <a:solidFill>
                  <a:schemeClr val="tx1"/>
                </a:solidFill>
                <a:latin typeface="+mn-lt"/>
                <a:ea typeface="+mn-ea"/>
                <a:cs typeface="+mn-cs"/>
              </a:rPr>
              <a:t> et al, 2015). For example, the French Association for Biological Psychiatry and </a:t>
            </a:r>
            <a:r>
              <a:rPr lang="en-US" sz="1200" b="0" i="0" u="none" strike="noStrike" kern="1200" baseline="0" dirty="0" err="1" smtClean="0">
                <a:solidFill>
                  <a:schemeClr val="tx1"/>
                </a:solidFill>
                <a:latin typeface="+mn-lt"/>
                <a:ea typeface="+mn-ea"/>
                <a:cs typeface="+mn-cs"/>
              </a:rPr>
              <a:t>Neuropsychopharmacology</a:t>
            </a:r>
            <a:r>
              <a:rPr lang="en-US" sz="1200" b="0" i="0" u="none" strike="noStrike" kern="1200" baseline="0" dirty="0" smtClean="0">
                <a:solidFill>
                  <a:schemeClr val="tx1"/>
                </a:solidFill>
                <a:latin typeface="+mn-lt"/>
                <a:ea typeface="+mn-ea"/>
                <a:cs typeface="+mn-cs"/>
              </a:rPr>
              <a:t> suggests that most patients that require long-term antipsychotic treatment should be offered a LAI (</a:t>
            </a:r>
            <a:r>
              <a:rPr lang="en-US" sz="1200" b="0" i="0" u="none" strike="noStrike" kern="1200" baseline="0" dirty="0" err="1" smtClean="0">
                <a:solidFill>
                  <a:schemeClr val="tx1"/>
                </a:solidFill>
                <a:latin typeface="+mn-lt"/>
                <a:ea typeface="+mn-ea"/>
                <a:cs typeface="+mn-cs"/>
              </a:rPr>
              <a:t>Llorca</a:t>
            </a:r>
            <a:r>
              <a:rPr lang="en-US" sz="1200" b="0" i="0" u="none" strike="noStrike" kern="1200" baseline="0" dirty="0" smtClean="0">
                <a:solidFill>
                  <a:schemeClr val="tx1"/>
                </a:solidFill>
                <a:latin typeface="+mn-lt"/>
                <a:ea typeface="+mn-ea"/>
                <a:cs typeface="+mn-cs"/>
              </a:rPr>
              <a:t> et al, 2013).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Long acting injectable antipsychotics are not indicated for short-term therapy (e.g., less than three months). The issues of patent consent (and/or family when appropriate) need to be dealt with carefully and sensitively to </a:t>
            </a:r>
            <a:r>
              <a:rPr lang="en-US" sz="1200" b="0" i="0" u="none" strike="noStrike" kern="1200" baseline="0" dirty="0" err="1" smtClean="0">
                <a:solidFill>
                  <a:schemeClr val="tx1"/>
                </a:solidFill>
                <a:latin typeface="+mn-lt"/>
                <a:ea typeface="+mn-ea"/>
                <a:cs typeface="+mn-cs"/>
              </a:rPr>
              <a:t>minimise</a:t>
            </a:r>
            <a:r>
              <a:rPr lang="en-US" sz="1200" b="0" i="0" u="none" strike="noStrike" kern="1200" baseline="0" dirty="0" smtClean="0">
                <a:solidFill>
                  <a:schemeClr val="tx1"/>
                </a:solidFill>
                <a:latin typeface="+mn-lt"/>
                <a:ea typeface="+mn-ea"/>
                <a:cs typeface="+mn-cs"/>
              </a:rPr>
              <a:t> harming the doctor-patient relationship. LAIs may be considered for patients with confirmed schizophrenia and with risk factors for medication non-adherence: history of non-adherence, severe symptoms, comorbid substance use, cognitive impairment, ambivalence or negative attitudes towards medication, and poor insight. LAIs </a:t>
            </a:r>
            <a:r>
              <a:rPr lang="en-US" sz="1200" b="0" i="1" u="none" strike="noStrike" kern="1200" baseline="0" dirty="0" smtClean="0">
                <a:solidFill>
                  <a:schemeClr val="tx1"/>
                </a:solidFill>
                <a:latin typeface="+mn-lt"/>
                <a:ea typeface="+mn-ea"/>
                <a:cs typeface="+mn-cs"/>
              </a:rPr>
              <a:t>are not </a:t>
            </a:r>
            <a:r>
              <a:rPr lang="en-US" sz="1200" b="0" i="0" u="none" strike="noStrike" kern="1200" baseline="0" dirty="0" smtClean="0">
                <a:solidFill>
                  <a:schemeClr val="tx1"/>
                </a:solidFill>
                <a:latin typeface="+mn-lt"/>
                <a:ea typeface="+mn-ea"/>
                <a:cs typeface="+mn-cs"/>
              </a:rPr>
              <a:t>indicated in bipolar disorder.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is wide agreement that psychotic illnesses, including schizophrenia, are a group of heterogeneous conditions with multi-factorial causes (</a:t>
            </a:r>
            <a:r>
              <a:rPr lang="en-US" sz="1200" kern="1200" dirty="0" err="1" smtClean="0">
                <a:solidFill>
                  <a:schemeClr val="tx1"/>
                </a:solidFill>
                <a:effectLst/>
                <a:latin typeface="+mn-lt"/>
                <a:ea typeface="+mn-ea"/>
                <a:cs typeface="+mn-cs"/>
              </a:rPr>
              <a:t>Howes</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Kapur</a:t>
            </a:r>
            <a:r>
              <a:rPr lang="en-US" sz="1200" kern="1200" dirty="0" smtClean="0">
                <a:solidFill>
                  <a:schemeClr val="tx1"/>
                </a:solidFill>
                <a:effectLst/>
                <a:latin typeface="+mn-lt"/>
                <a:ea typeface="+mn-ea"/>
                <a:cs typeface="+mn-cs"/>
              </a:rPr>
              <a:t>, 2009). A neurodevelopmental model hypothesizes that psychosis is the result of a deviation in neurodevelopmental processes that begins long before the onset of symptoms and is caused by a combination of environmental and genetic factors (</a:t>
            </a:r>
            <a:r>
              <a:rPr lang="en-US" sz="1200" kern="1200" dirty="0" err="1" smtClean="0">
                <a:solidFill>
                  <a:schemeClr val="tx1"/>
                </a:solidFill>
                <a:effectLst/>
                <a:latin typeface="+mn-lt"/>
                <a:ea typeface="+mn-ea"/>
                <a:cs typeface="+mn-cs"/>
              </a:rPr>
              <a:t>Rapoport</a:t>
            </a:r>
            <a:r>
              <a:rPr lang="en-US" sz="1200" kern="1200" dirty="0" smtClean="0">
                <a:solidFill>
                  <a:schemeClr val="tx1"/>
                </a:solidFill>
                <a:effectLst/>
                <a:latin typeface="+mn-lt"/>
                <a:ea typeface="+mn-ea"/>
                <a:cs typeface="+mn-cs"/>
              </a:rPr>
              <a:t> et al, 2005). In addition to prenatal insults, both late genetic and late environmental factors could explain the different ages of onset. </a:t>
            </a:r>
            <a:endParaRPr lang="en-US" dirty="0" smtClean="0"/>
          </a:p>
          <a:p>
            <a:r>
              <a:rPr lang="en-US" sz="1200" kern="1200" dirty="0" smtClean="0">
                <a:solidFill>
                  <a:schemeClr val="tx1"/>
                </a:solidFill>
                <a:effectLst/>
                <a:latin typeface="+mn-lt"/>
                <a:ea typeface="+mn-ea"/>
                <a:cs typeface="+mn-cs"/>
              </a:rPr>
              <a:t>Symptoms of psychosis are typically classified in three clusters: positive (hallucinations, delusions), negative (poverty of thought and speech, impairment in social interactions, blunted affect) and cognitive (cognitive decline, impairment of executive functions). </a:t>
            </a:r>
          </a:p>
          <a:p>
            <a:endParaRPr lang="en-US"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Click on the image to view a 17-year-old high school student talk about his experiences with schizophrenia.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LAIs are as effective as oral antipsychotics and efficacy of first and second generation LAIs is similar. However, clozapine rather than LAIs should be used for patients whose clinical instability is due to treatment-resistant illness rather than medication non-adherence (Castillo &amp; Stroup, 2015). </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When selecting a LAI, take into account patient’s preferences, health status, experience with prior antipsychotic medication, and the side-effect profiles of different medications (Castillo &amp; Stroup, 2015).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using LAIs you should read about the specific recommendations for the use of each compound. In general, it is advisable to: </a:t>
            </a:r>
          </a:p>
          <a:p>
            <a:r>
              <a:rPr lang="en-US" sz="1200" b="0" i="0" u="none" strike="noStrike" kern="1200" baseline="0" dirty="0" smtClean="0">
                <a:solidFill>
                  <a:schemeClr val="tx1"/>
                </a:solidFill>
                <a:latin typeface="+mn-lt"/>
                <a:ea typeface="+mn-ea"/>
                <a:cs typeface="+mn-cs"/>
              </a:rPr>
              <a:t>Switch to the short-acting, oral preparation of the medication—if the patient is not already taking it—to establish response and tolerability </a:t>
            </a:r>
          </a:p>
          <a:p>
            <a:r>
              <a:rPr lang="en-US" sz="1200" b="0" i="0" u="none" strike="noStrike" kern="1200" baseline="0" dirty="0" smtClean="0">
                <a:solidFill>
                  <a:schemeClr val="tx1"/>
                </a:solidFill>
                <a:latin typeface="+mn-lt"/>
                <a:ea typeface="+mn-ea"/>
                <a:cs typeface="+mn-cs"/>
              </a:rPr>
              <a:t>Use the recommended injection technique for the particular drug— usually intramuscular injection in the gluteus </a:t>
            </a:r>
            <a:r>
              <a:rPr lang="en-US" sz="1200" b="0" i="0" u="none" strike="noStrike" kern="1200" baseline="0" dirty="0" err="1" smtClean="0">
                <a:solidFill>
                  <a:schemeClr val="tx1"/>
                </a:solidFill>
                <a:latin typeface="+mn-lt"/>
                <a:ea typeface="+mn-ea"/>
                <a:cs typeface="+mn-cs"/>
              </a:rPr>
              <a:t>maximus</a:t>
            </a:r>
            <a:r>
              <a:rPr lang="en-US" sz="1200" b="0" i="0" u="none" strike="noStrike" kern="1200" baseline="0" dirty="0" smtClean="0">
                <a:solidFill>
                  <a:schemeClr val="tx1"/>
                </a:solidFill>
                <a:latin typeface="+mn-lt"/>
                <a:ea typeface="+mn-ea"/>
                <a:cs typeface="+mn-cs"/>
              </a:rPr>
              <a:t> or deltoids </a:t>
            </a:r>
          </a:p>
          <a:p>
            <a:r>
              <a:rPr lang="en-US" sz="1200" b="0" i="0" u="none" strike="noStrike" kern="1200" baseline="0" dirty="0" smtClean="0">
                <a:solidFill>
                  <a:schemeClr val="tx1"/>
                </a:solidFill>
                <a:latin typeface="+mn-lt"/>
                <a:ea typeface="+mn-ea"/>
                <a:cs typeface="+mn-cs"/>
              </a:rPr>
              <a:t>Use an initial test dose and then an appropriate therapeutic dose while the oral medication is reduced and stopped. </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Olanzapine Post-Injection Delirium Sedation Syndrome</a:t>
            </a:r>
          </a:p>
          <a:p>
            <a:r>
              <a:rPr lang="en-US" sz="1200" b="0" i="0" u="none" strike="noStrike" kern="1200" baseline="0" dirty="0" smtClean="0">
                <a:solidFill>
                  <a:schemeClr val="tx1"/>
                </a:solidFill>
                <a:latin typeface="+mn-lt"/>
                <a:ea typeface="+mn-ea"/>
                <a:cs typeface="+mn-cs"/>
              </a:rPr>
              <a:t>Post-injection delirium/ sedation syndrome (PDSS) is a potentially serious adverse event observed in about 7 per 10,000 injections of long-acting olanzapine. PDSS is characterized by excessive sedation or delirium that occurs shortly after the injection—similar to what is observed in an overdose of olanzapine. </a:t>
            </a:r>
          </a:p>
          <a:p>
            <a:r>
              <a:rPr lang="en-US" sz="1200" b="0" i="0" u="none" strike="noStrike" kern="1200" baseline="0" dirty="0" smtClean="0">
                <a:solidFill>
                  <a:schemeClr val="tx1"/>
                </a:solidFill>
                <a:latin typeface="+mn-lt"/>
                <a:ea typeface="+mn-ea"/>
                <a:cs typeface="+mn-cs"/>
              </a:rPr>
              <a:t>The most likely explanation for PDSS is that a portion of the olanzapine </a:t>
            </a:r>
            <a:r>
              <a:rPr lang="en-US" sz="1200" b="0" i="0" u="none" strike="noStrike" kern="1200" baseline="0" dirty="0" err="1" smtClean="0">
                <a:solidFill>
                  <a:schemeClr val="tx1"/>
                </a:solidFill>
                <a:latin typeface="+mn-lt"/>
                <a:ea typeface="+mn-ea"/>
                <a:cs typeface="+mn-cs"/>
              </a:rPr>
              <a:t>pamoate</a:t>
            </a:r>
            <a:r>
              <a:rPr lang="en-US" sz="1200" b="0" i="0" u="none" strike="noStrike" kern="1200" baseline="0" dirty="0" smtClean="0">
                <a:solidFill>
                  <a:schemeClr val="tx1"/>
                </a:solidFill>
                <a:latin typeface="+mn-lt"/>
                <a:ea typeface="+mn-ea"/>
                <a:cs typeface="+mn-cs"/>
              </a:rPr>
              <a:t> injected accidentally enters the bloodstream resulting in an intravascular injection of a limited amount of the medication (McDonnell et al, 2014). It is recommended to monitor for alertness every 30 minutes for at least 3 hours after every injection.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While the efficacy of antipsychotics appears to be similar in children, adolescents and adults, side effects are greater in the young (Stafford et al, 2015). Preventing, </a:t>
            </a:r>
            <a:r>
              <a:rPr lang="en-US" sz="1200" b="0" i="0" u="none" strike="noStrike" kern="1200" baseline="0" dirty="0" err="1" smtClean="0">
                <a:solidFill>
                  <a:schemeClr val="tx1"/>
                </a:solidFill>
                <a:latin typeface="+mn-lt"/>
                <a:ea typeface="+mn-ea"/>
                <a:cs typeface="+mn-cs"/>
              </a:rPr>
              <a:t>minimising</a:t>
            </a:r>
            <a:r>
              <a:rPr lang="en-US" sz="1200" b="0" i="0" u="none" strike="noStrike" kern="1200" baseline="0" dirty="0" smtClean="0">
                <a:solidFill>
                  <a:schemeClr val="tx1"/>
                </a:solidFill>
                <a:latin typeface="+mn-lt"/>
                <a:ea typeface="+mn-ea"/>
                <a:cs typeface="+mn-cs"/>
              </a:rPr>
              <a:t>, and treating side effects are key elements in the management of these patients, which may result in treatment success or failure and their long-term consequences.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Dystonic reactions are not uncommon presentations in the emergency room, often seen in young patients taking metoclopramide, </a:t>
            </a:r>
            <a:r>
              <a:rPr lang="en-US" sz="1200" b="0" i="0" u="none" strike="noStrike" kern="1200" baseline="0" dirty="0" err="1" smtClean="0">
                <a:solidFill>
                  <a:schemeClr val="tx1"/>
                </a:solidFill>
                <a:latin typeface="+mn-lt"/>
                <a:ea typeface="+mn-ea"/>
                <a:cs typeface="+mn-cs"/>
              </a:rPr>
              <a:t>prochlorperazine</a:t>
            </a:r>
            <a:r>
              <a:rPr lang="en-US" sz="1200" b="0" i="0" u="none" strike="noStrike" kern="1200" baseline="0" dirty="0" smtClean="0">
                <a:solidFill>
                  <a:schemeClr val="tx1"/>
                </a:solidFill>
                <a:latin typeface="+mn-lt"/>
                <a:ea typeface="+mn-ea"/>
                <a:cs typeface="+mn-cs"/>
              </a:rPr>
              <a:t> (anti-emetics) or antipsychotic medications, particularly first generation ones. Clinical manifestations of acute dystonic reactions are listed below.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Differential diagnosis of dystonic reactions include tetanus and strychnine poisoning, hyperventilation (</a:t>
            </a:r>
            <a:r>
              <a:rPr lang="en-US" sz="1200" b="0" i="0" u="none" strike="noStrike" kern="1200" baseline="0" dirty="0" err="1" smtClean="0">
                <a:solidFill>
                  <a:schemeClr val="tx1"/>
                </a:solidFill>
                <a:latin typeface="+mn-lt"/>
                <a:ea typeface="+mn-ea"/>
                <a:cs typeface="+mn-cs"/>
              </a:rPr>
              <a:t>carpopedal</a:t>
            </a:r>
            <a:r>
              <a:rPr lang="en-US" sz="1200" b="0" i="0" u="none" strike="noStrike" kern="1200" baseline="0" dirty="0" smtClean="0">
                <a:solidFill>
                  <a:schemeClr val="tx1"/>
                </a:solidFill>
                <a:latin typeface="+mn-lt"/>
                <a:ea typeface="+mn-ea"/>
                <a:cs typeface="+mn-cs"/>
              </a:rPr>
              <a:t> spasm is usually more prominent than in acute dystonic reactions), hypocalcaemia and hypomagnesaemia, neurological illnesses such as Wilson’s disease, and catatonia (Campbell, 2001).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Dystonia responds promptly to anticholinergic drugs (e.g., </a:t>
            </a:r>
            <a:r>
              <a:rPr lang="en-US" sz="1200" b="0" i="0" u="none" strike="noStrike" kern="1200" baseline="0" dirty="0" err="1" smtClean="0">
                <a:solidFill>
                  <a:schemeClr val="tx1"/>
                </a:solidFill>
                <a:latin typeface="+mn-lt"/>
                <a:ea typeface="+mn-ea"/>
                <a:cs typeface="+mn-cs"/>
              </a:rPr>
              <a:t>benztropine</a:t>
            </a:r>
            <a:r>
              <a:rPr lang="en-US" sz="1200" b="0" i="0" u="none" strike="noStrike" kern="1200" baseline="0" dirty="0" smtClean="0">
                <a:solidFill>
                  <a:schemeClr val="tx1"/>
                </a:solidFill>
                <a:latin typeface="+mn-lt"/>
                <a:ea typeface="+mn-ea"/>
                <a:cs typeface="+mn-cs"/>
              </a:rPr>
              <a:t> 1-2mg by slow intravenous injection) or </a:t>
            </a:r>
            <a:r>
              <a:rPr lang="en-US" sz="1200" b="0" i="0" u="none" strike="noStrike" kern="1200" baseline="0" dirty="0" err="1" smtClean="0">
                <a:solidFill>
                  <a:schemeClr val="tx1"/>
                </a:solidFill>
                <a:latin typeface="+mn-lt"/>
                <a:ea typeface="+mn-ea"/>
                <a:cs typeface="+mn-cs"/>
              </a:rPr>
              <a:t>antihistaminics</a:t>
            </a:r>
            <a:r>
              <a:rPr lang="en-US" sz="1200" b="0" i="0" u="none" strike="noStrike" kern="1200" baseline="0" dirty="0" smtClean="0">
                <a:solidFill>
                  <a:schemeClr val="tx1"/>
                </a:solidFill>
                <a:latin typeface="+mn-lt"/>
                <a:ea typeface="+mn-ea"/>
                <a:cs typeface="+mn-cs"/>
              </a:rPr>
              <a:t> (e.g., diphenhydramine). Children should be given parenteral </a:t>
            </a:r>
            <a:r>
              <a:rPr lang="en-US" sz="1200" b="0" i="0" u="none" strike="noStrike" kern="1200" baseline="0" dirty="0" err="1" smtClean="0">
                <a:solidFill>
                  <a:schemeClr val="tx1"/>
                </a:solidFill>
                <a:latin typeface="+mn-lt"/>
                <a:ea typeface="+mn-ea"/>
                <a:cs typeface="+mn-cs"/>
              </a:rPr>
              <a:t>benztropine</a:t>
            </a:r>
            <a:r>
              <a:rPr lang="en-US" sz="1200" b="0" i="0" u="none" strike="noStrike" kern="1200" baseline="0" dirty="0" smtClean="0">
                <a:solidFill>
                  <a:schemeClr val="tx1"/>
                </a:solidFill>
                <a:latin typeface="+mn-lt"/>
                <a:ea typeface="+mn-ea"/>
                <a:cs typeface="+mn-cs"/>
              </a:rPr>
              <a:t> (0.02mg/kg to a maximum of 1mg), either intramuscularly or intravenously. Most patients respond within 5 minutes and are symptom-free by 15 minutes (see video clip). If there is no response the dose can be repeated after 10 minutes (or 30 minutes in children if intramuscularly). If the dystonic reaction does not improve, the diagnosis is probably wrong.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syndrome is </a:t>
            </a:r>
            <a:r>
              <a:rPr lang="en-US" sz="1200" b="0" i="0" u="none" strike="noStrike" kern="1200" baseline="0" dirty="0" err="1" smtClean="0">
                <a:solidFill>
                  <a:schemeClr val="tx1"/>
                </a:solidFill>
                <a:latin typeface="+mn-lt"/>
                <a:ea typeface="+mn-ea"/>
                <a:cs typeface="+mn-cs"/>
              </a:rPr>
              <a:t>characterised</a:t>
            </a:r>
            <a:r>
              <a:rPr lang="en-US" sz="1200" b="0" i="0" u="none" strike="noStrike" kern="1200" baseline="0" dirty="0" smtClean="0">
                <a:solidFill>
                  <a:schemeClr val="tx1"/>
                </a:solidFill>
                <a:latin typeface="+mn-lt"/>
                <a:ea typeface="+mn-ea"/>
                <a:cs typeface="+mn-cs"/>
              </a:rPr>
              <a:t> by hyperthermia, muscular rigidity, tachycardia, hyper- or hypotension, autonomic instability, </a:t>
            </a:r>
            <a:r>
              <a:rPr lang="en-US" sz="1200" b="0" i="0" u="none" strike="noStrike" kern="1200" baseline="0" dirty="0" err="1" smtClean="0">
                <a:solidFill>
                  <a:schemeClr val="tx1"/>
                </a:solidFill>
                <a:latin typeface="+mn-lt"/>
                <a:ea typeface="+mn-ea"/>
                <a:cs typeface="+mn-cs"/>
              </a:rPr>
              <a:t>rhabdomyolysis</a:t>
            </a:r>
            <a:r>
              <a:rPr lang="en-US" sz="1200" b="0" i="0" u="none" strike="noStrike" kern="1200" baseline="0" dirty="0" smtClean="0">
                <a:solidFill>
                  <a:schemeClr val="tx1"/>
                </a:solidFill>
                <a:latin typeface="+mn-lt"/>
                <a:ea typeface="+mn-ea"/>
                <a:cs typeface="+mn-cs"/>
              </a:rPr>
              <a:t> and altered mental state (confusion) (see Box) </a:t>
            </a:r>
          </a:p>
          <a:p>
            <a:r>
              <a:rPr lang="en-US" sz="1200" b="0" i="0" u="none" strike="noStrike" kern="1200" baseline="0" dirty="0" smtClean="0">
                <a:solidFill>
                  <a:schemeClr val="tx1"/>
                </a:solidFill>
                <a:latin typeface="+mn-lt"/>
                <a:ea typeface="+mn-ea"/>
                <a:cs typeface="+mn-cs"/>
              </a:rPr>
              <a:t>An elevation of </a:t>
            </a:r>
            <a:r>
              <a:rPr lang="en-US" sz="1200" b="0" i="0" u="none" strike="noStrike" kern="1200" baseline="0" dirty="0" err="1" smtClean="0">
                <a:solidFill>
                  <a:schemeClr val="tx1"/>
                </a:solidFill>
                <a:latin typeface="+mn-lt"/>
                <a:ea typeface="+mn-ea"/>
                <a:cs typeface="+mn-cs"/>
              </a:rPr>
              <a:t>creatine</a:t>
            </a:r>
            <a:r>
              <a:rPr lang="en-US" sz="1200" b="0" i="0" u="none" strike="noStrike" kern="1200" baseline="0" dirty="0" smtClean="0">
                <a:solidFill>
                  <a:schemeClr val="tx1"/>
                </a:solidFill>
                <a:latin typeface="+mn-lt"/>
                <a:ea typeface="+mn-ea"/>
                <a:cs typeface="+mn-cs"/>
              </a:rPr>
              <a:t> phosphokinase (CPK) and/or </a:t>
            </a:r>
            <a:r>
              <a:rPr lang="en-US" sz="1200" b="0" i="0" u="none" strike="noStrike" kern="1200" baseline="0" dirty="0" err="1" smtClean="0">
                <a:solidFill>
                  <a:schemeClr val="tx1"/>
                </a:solidFill>
                <a:latin typeface="+mn-lt"/>
                <a:ea typeface="+mn-ea"/>
                <a:cs typeface="+mn-cs"/>
              </a:rPr>
              <a:t>leucocytosis</a:t>
            </a:r>
            <a:r>
              <a:rPr lang="en-US" sz="1200" b="0" i="0" u="none" strike="noStrike" kern="1200" baseline="0" dirty="0" smtClean="0">
                <a:solidFill>
                  <a:schemeClr val="tx1"/>
                </a:solidFill>
                <a:latin typeface="+mn-lt"/>
                <a:ea typeface="+mn-ea"/>
                <a:cs typeface="+mn-cs"/>
              </a:rPr>
              <a:t> is usually observed. NMS should be suspected in any patient taking dopamine antagonists with raised CPK </a:t>
            </a:r>
          </a:p>
          <a:p>
            <a:r>
              <a:rPr lang="en-US" sz="1200" b="0" i="0" u="none" strike="noStrike" kern="1200" baseline="0" dirty="0" smtClean="0">
                <a:solidFill>
                  <a:schemeClr val="tx1"/>
                </a:solidFill>
                <a:latin typeface="+mn-lt"/>
                <a:ea typeface="+mn-ea"/>
                <a:cs typeface="+mn-cs"/>
              </a:rPr>
              <a:t>NMS is more common during the first weeks of antipsychotic treatment, but it can occur at any time and has been reported with both first and second generation antipsychotics (</a:t>
            </a:r>
            <a:r>
              <a:rPr lang="en-US" sz="1200" b="0" i="0" u="none" strike="noStrike" kern="1200" baseline="0" dirty="0" err="1" smtClean="0">
                <a:solidFill>
                  <a:schemeClr val="tx1"/>
                </a:solidFill>
                <a:latin typeface="+mn-lt"/>
                <a:ea typeface="+mn-ea"/>
                <a:cs typeface="+mn-cs"/>
              </a:rPr>
              <a:t>Masi</a:t>
            </a:r>
            <a:r>
              <a:rPr lang="en-US" sz="1200" b="0" i="0" u="none" strike="noStrike" kern="1200" baseline="0" dirty="0" smtClean="0">
                <a:solidFill>
                  <a:schemeClr val="tx1"/>
                </a:solidFill>
                <a:latin typeface="+mn-lt"/>
                <a:ea typeface="+mn-ea"/>
                <a:cs typeface="+mn-cs"/>
              </a:rPr>
              <a:t> et al, 2011)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Risks for NMS include higher doses of antipsychotics, multiple drugs, young age and male gender </a:t>
            </a:r>
          </a:p>
          <a:p>
            <a:r>
              <a:rPr lang="en-US" sz="1200" b="0" i="0" u="none" strike="noStrike" kern="1200" baseline="0" dirty="0" smtClean="0">
                <a:solidFill>
                  <a:schemeClr val="tx1"/>
                </a:solidFill>
                <a:latin typeface="+mn-lt"/>
                <a:ea typeface="+mn-ea"/>
                <a:cs typeface="+mn-cs"/>
              </a:rPr>
              <a:t>• If not </a:t>
            </a:r>
            <a:r>
              <a:rPr lang="en-US" sz="1200" b="0" i="0" u="none" strike="noStrike" kern="1200" baseline="0" dirty="0" err="1" smtClean="0">
                <a:solidFill>
                  <a:schemeClr val="tx1"/>
                </a:solidFill>
                <a:latin typeface="+mn-lt"/>
                <a:ea typeface="+mn-ea"/>
                <a:cs typeface="+mn-cs"/>
              </a:rPr>
              <a:t>recognised</a:t>
            </a:r>
            <a:r>
              <a:rPr lang="en-US" sz="1200" b="0" i="0" u="none" strike="noStrike" kern="1200" baseline="0" dirty="0" smtClean="0">
                <a:solidFill>
                  <a:schemeClr val="tx1"/>
                </a:solidFill>
                <a:latin typeface="+mn-lt"/>
                <a:ea typeface="+mn-ea"/>
                <a:cs typeface="+mn-cs"/>
              </a:rPr>
              <a:t>, NMS can lead to loss of consciousness and even death </a:t>
            </a:r>
          </a:p>
          <a:p>
            <a:r>
              <a:rPr lang="en-US" sz="1200" b="0" i="0" u="none" strike="noStrike" kern="1200" baseline="0" dirty="0" smtClean="0">
                <a:solidFill>
                  <a:schemeClr val="tx1"/>
                </a:solidFill>
                <a:latin typeface="+mn-lt"/>
                <a:ea typeface="+mn-ea"/>
                <a:cs typeface="+mn-cs"/>
              </a:rPr>
              <a:t>• Misdiagnosis can occur with catatonia, extrapyramidal side effects, serotonin syndrome or infectious diseases </a:t>
            </a:r>
          </a:p>
          <a:p>
            <a:r>
              <a:rPr lang="en-US" sz="1200" b="0" i="0" u="none" strike="noStrike" kern="1200" baseline="0" dirty="0" smtClean="0">
                <a:solidFill>
                  <a:schemeClr val="tx1"/>
                </a:solidFill>
                <a:latin typeface="+mn-lt"/>
                <a:ea typeface="+mn-ea"/>
                <a:cs typeface="+mn-cs"/>
              </a:rPr>
              <a:t>• Management (preferably in an intensive care unit setting with cardio-respiratory monitoring) is mainly supportive. The main intervention is stopping the neuroleptic agents. The benefits of other interventions (e.g., dopamine agonists such as </a:t>
            </a:r>
            <a:r>
              <a:rPr lang="en-US" sz="1200" b="0" i="0" u="none" strike="noStrike" kern="1200" baseline="0" dirty="0" err="1" smtClean="0">
                <a:solidFill>
                  <a:schemeClr val="tx1"/>
                </a:solidFill>
                <a:latin typeface="+mn-lt"/>
                <a:ea typeface="+mn-ea"/>
                <a:cs typeface="+mn-cs"/>
              </a:rPr>
              <a:t>bromocriptine</a:t>
            </a:r>
            <a:r>
              <a:rPr lang="en-US" sz="1200" b="0" i="0" u="none" strike="noStrike" kern="1200" baseline="0" dirty="0" smtClean="0">
                <a:solidFill>
                  <a:schemeClr val="tx1"/>
                </a:solidFill>
                <a:latin typeface="+mn-lt"/>
                <a:ea typeface="+mn-ea"/>
                <a:cs typeface="+mn-cs"/>
              </a:rPr>
              <a:t>) are still unclear.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NEUROLEPTIC MALIGNANT SYNDROME (NMS) AND SEROTONIN SYNDROME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Distinguishing between NMS and serotonin syndrome can be difficult, particularly in milder cases </a:t>
            </a:r>
            <a:r>
              <a:rPr lang="fr-FR" sz="1200" b="0" i="0" u="none" strike="noStrike" kern="1200" baseline="0" dirty="0" smtClean="0">
                <a:solidFill>
                  <a:schemeClr val="tx1"/>
                </a:solidFill>
                <a:latin typeface="+mn-lt"/>
                <a:ea typeface="+mn-ea"/>
                <a:cs typeface="+mn-cs"/>
              </a:rPr>
              <a:t>or in patients </a:t>
            </a:r>
            <a:r>
              <a:rPr lang="fr-FR" sz="1200" b="0" i="0" u="none" strike="noStrike" kern="1200" baseline="0" dirty="0" err="1" smtClean="0">
                <a:solidFill>
                  <a:schemeClr val="tx1"/>
                </a:solidFill>
                <a:latin typeface="+mn-lt"/>
                <a:ea typeface="+mn-ea"/>
                <a:cs typeface="+mn-cs"/>
              </a:rPr>
              <a:t>taking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both</a:t>
            </a:r>
            <a:r>
              <a:rPr lang="fr-FR" sz="1200" b="0" i="0" u="none" strike="noStrike" kern="1200" baseline="0" dirty="0" smtClean="0">
                <a:solidFill>
                  <a:schemeClr val="tx1"/>
                </a:solidFill>
                <a:latin typeface="+mn-lt"/>
                <a:ea typeface="+mn-ea"/>
                <a:cs typeface="+mn-cs"/>
              </a:rPr>
              <a:t> dopamine </a:t>
            </a:r>
            <a:r>
              <a:rPr lang="fr-FR" sz="1200" b="0" i="0" u="none" strike="noStrike" kern="1200" baseline="0" dirty="0" err="1" smtClean="0">
                <a:solidFill>
                  <a:schemeClr val="tx1"/>
                </a:solidFill>
                <a:latin typeface="+mn-lt"/>
                <a:ea typeface="+mn-ea"/>
                <a:cs typeface="+mn-cs"/>
              </a:rPr>
              <a:t>antagonists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serotonergic</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drugs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including</a:t>
            </a:r>
            <a:r>
              <a:rPr lang="fr-FR" sz="1200" b="0" i="0" u="none" strike="noStrike" kern="1200" baseline="0" dirty="0" smtClean="0">
                <a:solidFill>
                  <a:schemeClr val="tx1"/>
                </a:solidFill>
                <a:latin typeface="+mn-lt"/>
                <a:ea typeface="+mn-ea"/>
                <a:cs typeface="+mn-cs"/>
              </a:rPr>
              <a:t> over-the-</a:t>
            </a:r>
            <a:r>
              <a:rPr lang="fr-FR" sz="1200" b="0" i="0" u="none" strike="noStrike" kern="1200" baseline="0" dirty="0" err="1" smtClean="0">
                <a:solidFill>
                  <a:schemeClr val="tx1"/>
                </a:solidFill>
                <a:latin typeface="+mn-lt"/>
                <a:ea typeface="+mn-ea"/>
                <a:cs typeface="+mn-cs"/>
              </a:rPr>
              <a:t>counter</a:t>
            </a:r>
            <a:r>
              <a:rPr lang="fr-FR" sz="1200" b="0" i="0" u="none" strike="noStrike" kern="1200" baseline="0" dirty="0" smtClean="0">
                <a:solidFill>
                  <a:schemeClr val="tx1"/>
                </a:solidFill>
                <a:latin typeface="+mn-lt"/>
                <a:ea typeface="+mn-ea"/>
                <a:cs typeface="+mn-cs"/>
              </a:rPr>
              <a:t> and alternative </a:t>
            </a:r>
            <a:r>
              <a:rPr lang="fr-FR" sz="1200" b="0" i="0" u="none" strike="noStrike" kern="1200" baseline="0" dirty="0" err="1" smtClean="0">
                <a:solidFill>
                  <a:schemeClr val="tx1"/>
                </a:solidFill>
                <a:latin typeface="+mn-lt"/>
                <a:ea typeface="+mn-ea"/>
                <a:cs typeface="+mn-cs"/>
              </a:rPr>
              <a:t>medicines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such</a:t>
            </a:r>
            <a:r>
              <a:rPr lang="fr-FR" sz="1200" b="0" i="0" u="none" strike="noStrike" kern="1200" baseline="0" dirty="0" smtClean="0">
                <a:solidFill>
                  <a:schemeClr val="tx1"/>
                </a:solidFill>
                <a:latin typeface="+mn-lt"/>
                <a:ea typeface="+mn-ea"/>
                <a:cs typeface="+mn-cs"/>
              </a:rPr>
              <a:t> as St Johns </a:t>
            </a:r>
            <a:r>
              <a:rPr lang="fr-FR" sz="1200" b="0" i="0" u="none" strike="noStrike" kern="1200" baseline="0" dirty="0" err="1" smtClean="0">
                <a:solidFill>
                  <a:schemeClr val="tx1"/>
                </a:solidFill>
                <a:latin typeface="+mn-lt"/>
                <a:ea typeface="+mn-ea"/>
                <a:cs typeface="+mn-cs"/>
              </a:rPr>
              <a:t>wort</a:t>
            </a:r>
            <a:r>
              <a:rPr lang="fr-FR"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Sedation is a frequent and usually dose-dependent effect, although tolerance may be developed with time </a:t>
            </a:r>
          </a:p>
          <a:p>
            <a:r>
              <a:rPr lang="en-US" sz="1200" b="0" i="0" u="none" strike="noStrike" kern="1200" baseline="0" dirty="0" smtClean="0">
                <a:solidFill>
                  <a:schemeClr val="tx1"/>
                </a:solidFill>
                <a:latin typeface="+mn-lt"/>
                <a:ea typeface="+mn-ea"/>
                <a:cs typeface="+mn-cs"/>
              </a:rPr>
              <a:t>Table H.5.1.1 describes the relative sedating effects of commonly used antipsychotics </a:t>
            </a:r>
          </a:p>
          <a:p>
            <a:r>
              <a:rPr lang="en-US" sz="1200" b="0" i="0" u="none" strike="noStrike" kern="1200" baseline="0" dirty="0" smtClean="0">
                <a:solidFill>
                  <a:schemeClr val="tx1"/>
                </a:solidFill>
                <a:latin typeface="+mn-lt"/>
                <a:ea typeface="+mn-ea"/>
                <a:cs typeface="+mn-cs"/>
              </a:rPr>
              <a:t>Sedation may be a sought after effect in severely agitated patients; in these cases a more sedating drug (e.g., chlorpromazine, </a:t>
            </a:r>
            <a:r>
              <a:rPr lang="en-US" sz="1200" b="0" i="0" u="none" strike="noStrike" kern="1200" baseline="0" dirty="0" err="1" smtClean="0">
                <a:solidFill>
                  <a:schemeClr val="tx1"/>
                </a:solidFill>
                <a:latin typeface="+mn-lt"/>
                <a:ea typeface="+mn-ea"/>
                <a:cs typeface="+mn-cs"/>
              </a:rPr>
              <a:t>quetiapine</a:t>
            </a:r>
            <a:r>
              <a:rPr lang="en-US" sz="1200" b="0" i="0" u="none" strike="noStrike" kern="1200" baseline="0" dirty="0" smtClean="0">
                <a:solidFill>
                  <a:schemeClr val="tx1"/>
                </a:solidFill>
                <a:latin typeface="+mn-lt"/>
                <a:ea typeface="+mn-ea"/>
                <a:cs typeface="+mn-cs"/>
              </a:rPr>
              <a:t>) should be chosen.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Weight gain is the most common long term adverse effect of atypical antipsychotics (see Table H.5.1.2 for the relative likelihood of weight gain) </a:t>
            </a:r>
          </a:p>
          <a:p>
            <a:r>
              <a:rPr lang="en-US" sz="1200" b="0" i="0" u="none" strike="noStrike" kern="1200" baseline="0" dirty="0" smtClean="0">
                <a:solidFill>
                  <a:schemeClr val="tx1"/>
                </a:solidFill>
                <a:latin typeface="+mn-lt"/>
                <a:ea typeface="+mn-ea"/>
                <a:cs typeface="+mn-cs"/>
              </a:rPr>
              <a:t>Compared with baseline, a weight gain of 5% during the first 3 months of treatment, or an increase of 0.5 in body mass index (BMI) in a longer period should raise concern (</a:t>
            </a:r>
            <a:r>
              <a:rPr lang="en-US" sz="1200" b="0" i="0" u="none" strike="noStrike" kern="1200" baseline="0" dirty="0" err="1" smtClean="0">
                <a:solidFill>
                  <a:schemeClr val="tx1"/>
                </a:solidFill>
                <a:latin typeface="+mn-lt"/>
                <a:ea typeface="+mn-ea"/>
                <a:cs typeface="+mn-cs"/>
              </a:rPr>
              <a:t>Masi</a:t>
            </a:r>
            <a:r>
              <a:rPr lang="en-US" sz="1200" b="0" i="0" u="none" strike="noStrike" kern="1200" baseline="0" dirty="0" smtClean="0">
                <a:solidFill>
                  <a:schemeClr val="tx1"/>
                </a:solidFill>
                <a:latin typeface="+mn-lt"/>
                <a:ea typeface="+mn-ea"/>
                <a:cs typeface="+mn-cs"/>
              </a:rPr>
              <a:t> et al, 2011) </a:t>
            </a:r>
          </a:p>
          <a:p>
            <a:r>
              <a:rPr lang="en-US" sz="1200" b="0" i="0" u="none" strike="noStrike" kern="1200" baseline="0" dirty="0" smtClean="0">
                <a:solidFill>
                  <a:schemeClr val="tx1"/>
                </a:solidFill>
                <a:latin typeface="+mn-lt"/>
                <a:ea typeface="+mn-ea"/>
                <a:cs typeface="+mn-cs"/>
              </a:rPr>
              <a:t>Negative effects associated with weight gain include </a:t>
            </a:r>
            <a:r>
              <a:rPr lang="en-US" sz="1200" b="0" i="0" u="none" strike="noStrike" kern="1200" baseline="0" dirty="0" err="1" smtClean="0">
                <a:solidFill>
                  <a:schemeClr val="tx1"/>
                </a:solidFill>
                <a:latin typeface="+mn-lt"/>
                <a:ea typeface="+mn-ea"/>
                <a:cs typeface="+mn-cs"/>
              </a:rPr>
              <a:t>dyslipidaemia</a:t>
            </a:r>
            <a:r>
              <a:rPr lang="en-US" sz="1200" b="0" i="0" u="none" strike="noStrike" kern="1200" baseline="0" dirty="0" smtClean="0">
                <a:solidFill>
                  <a:schemeClr val="tx1"/>
                </a:solidFill>
                <a:latin typeface="+mn-lt"/>
                <a:ea typeface="+mn-ea"/>
                <a:cs typeface="+mn-cs"/>
              </a:rPr>
              <a:t>, metabolic syndrome, diabetes mellitus, hypertension, polycystic ovary, and osteoarthritis </a:t>
            </a:r>
          </a:p>
          <a:p>
            <a:r>
              <a:rPr lang="en-US" sz="1200" b="0" i="0" u="none" strike="noStrike" kern="1200" baseline="0" dirty="0" smtClean="0">
                <a:solidFill>
                  <a:schemeClr val="tx1"/>
                </a:solidFill>
                <a:latin typeface="+mn-lt"/>
                <a:ea typeface="+mn-ea"/>
                <a:cs typeface="+mn-cs"/>
              </a:rPr>
              <a:t>Social withdrawal, treatment discontinuation and low self-esteem are some of the psychological consequences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Metabolic syndrome is characterized by obesity, hyper-</a:t>
            </a:r>
            <a:r>
              <a:rPr lang="en-US" sz="1200" b="0" i="0" u="none" strike="noStrike" kern="1200" baseline="0" dirty="0" err="1" smtClean="0">
                <a:solidFill>
                  <a:schemeClr val="tx1"/>
                </a:solidFill>
                <a:latin typeface="+mn-lt"/>
                <a:ea typeface="+mn-ea"/>
                <a:cs typeface="+mn-cs"/>
              </a:rPr>
              <a:t>triglyceridaemia</a:t>
            </a:r>
            <a:r>
              <a:rPr lang="en-US" sz="1200" b="0" i="0" u="none" strike="noStrike" kern="1200" baseline="0" dirty="0" smtClean="0">
                <a:solidFill>
                  <a:schemeClr val="tx1"/>
                </a:solidFill>
                <a:latin typeface="+mn-lt"/>
                <a:ea typeface="+mn-ea"/>
                <a:cs typeface="+mn-cs"/>
              </a:rPr>
              <a:t>, low high-density lipoprotein (HDL) cholesterol levels, hypertension and </a:t>
            </a:r>
            <a:r>
              <a:rPr lang="en-US" sz="1200" b="0" i="0" u="none" strike="noStrike" kern="1200" baseline="0" dirty="0" err="1" smtClean="0">
                <a:solidFill>
                  <a:schemeClr val="tx1"/>
                </a:solidFill>
                <a:latin typeface="+mn-lt"/>
                <a:ea typeface="+mn-ea"/>
                <a:cs typeface="+mn-cs"/>
              </a:rPr>
              <a:t>hyperglycaemia</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Weight gain is probably the most important precursor of a general metabolic </a:t>
            </a:r>
            <a:r>
              <a:rPr lang="en-US" sz="1200" b="0" i="0" u="none" strike="noStrike" kern="1200" baseline="0" dirty="0" err="1" smtClean="0">
                <a:solidFill>
                  <a:schemeClr val="tx1"/>
                </a:solidFill>
                <a:latin typeface="+mn-lt"/>
                <a:ea typeface="+mn-ea"/>
                <a:cs typeface="+mn-cs"/>
              </a:rPr>
              <a:t>dysregulation</a:t>
            </a:r>
            <a:r>
              <a:rPr lang="en-US" sz="1200" b="0" i="0" u="none" strike="noStrike" kern="1200" baseline="0" dirty="0" smtClean="0">
                <a:solidFill>
                  <a:schemeClr val="tx1"/>
                </a:solidFill>
                <a:latin typeface="+mn-lt"/>
                <a:ea typeface="+mn-ea"/>
                <a:cs typeface="+mn-cs"/>
              </a:rPr>
              <a:t>, the metabolic syndrome. However, there may also be direct effects on insulin secretion in a </a:t>
            </a:r>
            <a:r>
              <a:rPr lang="en-US" sz="1200" b="0" i="0" u="none" strike="noStrike" kern="1200" baseline="0" dirty="0" err="1" smtClean="0">
                <a:solidFill>
                  <a:schemeClr val="tx1"/>
                </a:solidFill>
                <a:latin typeface="+mn-lt"/>
                <a:ea typeface="+mn-ea"/>
                <a:cs typeface="+mn-cs"/>
              </a:rPr>
              <a:t>dysregulated</a:t>
            </a:r>
            <a:r>
              <a:rPr lang="en-US" sz="1200" b="0" i="0" u="none" strike="noStrike" kern="1200" baseline="0" dirty="0" smtClean="0">
                <a:solidFill>
                  <a:schemeClr val="tx1"/>
                </a:solidFill>
                <a:latin typeface="+mn-lt"/>
                <a:ea typeface="+mn-ea"/>
                <a:cs typeface="+mn-cs"/>
              </a:rPr>
              <a:t> hypothalamic pituitary axes </a:t>
            </a:r>
          </a:p>
          <a:p>
            <a:r>
              <a:rPr lang="en-US" sz="1200" b="0" i="0" u="none" strike="noStrike" kern="1200" baseline="0" dirty="0" smtClean="0">
                <a:solidFill>
                  <a:schemeClr val="tx1"/>
                </a:solidFill>
                <a:latin typeface="+mn-lt"/>
                <a:ea typeface="+mn-ea"/>
                <a:cs typeface="+mn-cs"/>
              </a:rPr>
              <a:t>• All antipsychotics are associated with metabolic </a:t>
            </a:r>
          </a:p>
          <a:p>
            <a:r>
              <a:rPr lang="en-US" sz="1200" b="0" i="0" u="none" strike="noStrike" kern="1200" baseline="0" dirty="0" smtClean="0">
                <a:solidFill>
                  <a:schemeClr val="tx1"/>
                </a:solidFill>
                <a:latin typeface="+mn-lt"/>
                <a:ea typeface="+mn-ea"/>
                <a:cs typeface="+mn-cs"/>
              </a:rPr>
              <a:t>syndrome, particularly clozapine and olanzapine (</a:t>
            </a:r>
            <a:r>
              <a:rPr lang="en-US" sz="1200" b="0" i="0" u="none" strike="noStrike" kern="1200" baseline="0" dirty="0" err="1" smtClean="0">
                <a:solidFill>
                  <a:schemeClr val="tx1"/>
                </a:solidFill>
                <a:latin typeface="+mn-lt"/>
                <a:ea typeface="+mn-ea"/>
                <a:cs typeface="+mn-cs"/>
              </a:rPr>
              <a:t>Masi</a:t>
            </a:r>
            <a:r>
              <a:rPr lang="en-US" sz="1200" b="0" i="0" u="none" strike="noStrike" kern="1200" baseline="0" dirty="0" smtClean="0">
                <a:solidFill>
                  <a:schemeClr val="tx1"/>
                </a:solidFill>
                <a:latin typeface="+mn-lt"/>
                <a:ea typeface="+mn-ea"/>
                <a:cs typeface="+mn-cs"/>
              </a:rPr>
              <a:t> et al, 2011). </a:t>
            </a:r>
          </a:p>
          <a:p>
            <a:r>
              <a:rPr lang="en-US" sz="1200" b="0" i="0" u="none" strike="noStrike" kern="1200" baseline="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Russian </a:t>
            </a:r>
            <a:r>
              <a:rPr lang="en-US" sz="1200" b="0" i="0" u="none" strike="noStrike" kern="1200" baseline="0" dirty="0" err="1" smtClean="0">
                <a:solidFill>
                  <a:schemeClr val="tx1"/>
                </a:solidFill>
                <a:latin typeface="+mn-lt"/>
                <a:ea typeface="+mn-ea"/>
                <a:cs typeface="+mn-cs"/>
              </a:rPr>
              <a:t>Vaslav</a:t>
            </a:r>
            <a:r>
              <a:rPr lang="en-US" sz="1200" b="0" i="0" u="none" strike="noStrike" kern="1200" baseline="0" dirty="0" smtClean="0">
                <a:solidFill>
                  <a:schemeClr val="tx1"/>
                </a:solidFill>
                <a:latin typeface="+mn-lt"/>
                <a:ea typeface="+mn-ea"/>
                <a:cs typeface="+mn-cs"/>
              </a:rPr>
              <a:t> Nijinsky (1889-1950), arguably the greatest male dancer of the early 20th century, was diagnosed with schizophrenia in 1919. Subsequently he was in and out of institutions for the next 30 years. He never danced again in public.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103891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Some young people taking antipsychotics can gain a substantial amount of weight very quickly. Once gained it is much harder to lose than to prevent it from happening in the first place. Because of the likelihood of significant weight gain with most second generation antipsychotics (see Table H.5.1.2) clinicians need to be proactive from the start by informing patients and families of this risk and ways of preventing it. The goal would be to achieve healthy eating, to maintain a body mass index (BMI) of less than 25 and an adequate level of physical exercise. Apart from regular monitoring of weight, waist circumference, fasting glucose and lipids (see Table H.5.1.4) clinicians ought to provide dietary and exercise advice, which should be monitored and reinforced at each consultation, recommending, for example </a:t>
            </a:r>
            <a:r>
              <a:rPr lang="fr-FR" sz="1200" b="0" i="0" u="none" strike="noStrike" kern="1200" baseline="0" dirty="0" smtClean="0">
                <a:solidFill>
                  <a:schemeClr val="tx1"/>
                </a:solidFill>
                <a:latin typeface="+mn-lt"/>
                <a:ea typeface="+mn-ea"/>
                <a:cs typeface="+mn-cs"/>
              </a:rPr>
              <a:t>to (</a:t>
            </a:r>
            <a:r>
              <a:rPr lang="fr-FR" sz="1200" b="0" i="0" u="none" strike="noStrike" kern="1200" baseline="0" dirty="0" err="1" smtClean="0">
                <a:solidFill>
                  <a:schemeClr val="tx1"/>
                </a:solidFill>
                <a:latin typeface="+mn-lt"/>
                <a:ea typeface="+mn-ea"/>
                <a:cs typeface="+mn-cs"/>
              </a:rPr>
              <a:t>Women’s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Children’s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Health</a:t>
            </a:r>
            <a:r>
              <a:rPr lang="fr-FR" sz="1200" b="0" i="0" u="none" strike="noStrike" kern="1200" baseline="0" dirty="0" smtClean="0">
                <a:solidFill>
                  <a:schemeClr val="tx1"/>
                </a:solidFill>
                <a:latin typeface="+mn-lt"/>
                <a:ea typeface="+mn-ea"/>
                <a:cs typeface="+mn-cs"/>
              </a:rPr>
              <a:t> Network, 2007)</a:t>
            </a:r>
          </a:p>
          <a:p>
            <a:endParaRPr lang="fr-FR"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Eat every 3 to 4 hours, with no more than 2 meals in the evening or at night </a:t>
            </a:r>
          </a:p>
          <a:p>
            <a:r>
              <a:rPr lang="en-US" sz="1200" b="0" i="0" u="none" strike="noStrike" kern="1200" baseline="0" dirty="0" smtClean="0">
                <a:solidFill>
                  <a:schemeClr val="tx1"/>
                </a:solidFill>
                <a:latin typeface="+mn-lt"/>
                <a:ea typeface="+mn-ea"/>
                <a:cs typeface="+mn-cs"/>
              </a:rPr>
              <a:t>Eat small portions at meals </a:t>
            </a:r>
          </a:p>
          <a:p>
            <a:r>
              <a:rPr lang="en-US" sz="1200" b="0" i="0" u="none" strike="noStrike" kern="1200" baseline="0" dirty="0" smtClean="0">
                <a:solidFill>
                  <a:schemeClr val="tx1"/>
                </a:solidFill>
                <a:latin typeface="+mn-lt"/>
                <a:ea typeface="+mn-ea"/>
                <a:cs typeface="+mn-cs"/>
              </a:rPr>
              <a:t>Eat breakfast every morning </a:t>
            </a:r>
          </a:p>
          <a:p>
            <a:r>
              <a:rPr lang="en-US" sz="1200" b="0" i="0" u="none" strike="noStrike" kern="1200" baseline="0" dirty="0" smtClean="0">
                <a:solidFill>
                  <a:schemeClr val="tx1"/>
                </a:solidFill>
                <a:latin typeface="+mn-lt"/>
                <a:ea typeface="+mn-ea"/>
                <a:cs typeface="+mn-cs"/>
              </a:rPr>
              <a:t>Eat slowly, drink an ample amount of water between bites and take second helpings only after a delay </a:t>
            </a:r>
          </a:p>
          <a:p>
            <a:r>
              <a:rPr lang="en-US" sz="1200" b="0" i="0" u="none" strike="noStrike" kern="1200" baseline="0" dirty="0" smtClean="0">
                <a:solidFill>
                  <a:schemeClr val="tx1"/>
                </a:solidFill>
                <a:latin typeface="+mn-lt"/>
                <a:ea typeface="+mn-ea"/>
                <a:cs typeface="+mn-cs"/>
              </a:rPr>
              <a:t>Eat no more than one fast food meal per week </a:t>
            </a:r>
          </a:p>
          <a:p>
            <a:r>
              <a:rPr lang="en-US" sz="1200" b="0" i="0" u="none" strike="noStrike" kern="1200" baseline="0" dirty="0" smtClean="0">
                <a:solidFill>
                  <a:schemeClr val="tx1"/>
                </a:solidFill>
                <a:latin typeface="+mn-lt"/>
                <a:ea typeface="+mn-ea"/>
                <a:cs typeface="+mn-cs"/>
              </a:rPr>
              <a:t>Avoid fried foods </a:t>
            </a:r>
          </a:p>
          <a:p>
            <a:r>
              <a:rPr lang="en-US" sz="1200" b="0" i="0" u="none" strike="noStrike" kern="1200" baseline="0" dirty="0" smtClean="0">
                <a:solidFill>
                  <a:schemeClr val="tx1"/>
                </a:solidFill>
                <a:latin typeface="+mn-lt"/>
                <a:ea typeface="+mn-ea"/>
                <a:cs typeface="+mn-cs"/>
              </a:rPr>
              <a:t>Replace all drinks containing sugar (e.g., soft drinks, cordial, juice), “diet” drinks, and whole milk with at least 2L of water a day and moderate amounts of unsweetened tea or low fat milk. </a:t>
            </a:r>
          </a:p>
          <a:p>
            <a:r>
              <a:rPr lang="en-US" sz="1200" b="0" i="0" u="none" strike="noStrike" kern="1200" baseline="0" dirty="0" smtClean="0">
                <a:solidFill>
                  <a:schemeClr val="tx1"/>
                </a:solidFill>
                <a:latin typeface="+mn-lt"/>
                <a:ea typeface="+mn-ea"/>
                <a:cs typeface="+mn-cs"/>
              </a:rPr>
              <a:t>Replace foods made with refined white flour and processed sugar and eat instead whole-grain foods and other food items that have a low </a:t>
            </a:r>
            <a:r>
              <a:rPr lang="en-US" sz="1200" b="0" i="0" u="none" strike="noStrike" kern="1200" baseline="0" dirty="0" err="1" smtClean="0">
                <a:solidFill>
                  <a:schemeClr val="tx1"/>
                </a:solidFill>
                <a:latin typeface="+mn-lt"/>
                <a:ea typeface="+mn-ea"/>
                <a:cs typeface="+mn-cs"/>
              </a:rPr>
              <a:t>glycaemic</a:t>
            </a:r>
            <a:r>
              <a:rPr lang="en-US" sz="1200" b="0" i="0" u="none" strike="noStrike" kern="1200" baseline="0" dirty="0" smtClean="0">
                <a:solidFill>
                  <a:schemeClr val="tx1"/>
                </a:solidFill>
                <a:latin typeface="+mn-lt"/>
                <a:ea typeface="+mn-ea"/>
                <a:cs typeface="+mn-cs"/>
              </a:rPr>
              <a:t> index (i.e. ≤ 55). </a:t>
            </a:r>
          </a:p>
          <a:p>
            <a:r>
              <a:rPr lang="en-US" sz="1200" b="0" i="0" u="none" strike="noStrike" kern="1200" baseline="0" dirty="0" smtClean="0">
                <a:solidFill>
                  <a:schemeClr val="tx1"/>
                </a:solidFill>
                <a:latin typeface="+mn-lt"/>
                <a:ea typeface="+mn-ea"/>
                <a:cs typeface="+mn-cs"/>
              </a:rPr>
              <a:t>Do not snack when full and replace high-fat, high-calorie snacks with fruit and vegetables </a:t>
            </a:r>
          </a:p>
          <a:p>
            <a:r>
              <a:rPr lang="en-US" sz="1200" b="0" i="0" u="none" strike="noStrike" kern="1200" baseline="0" dirty="0" smtClean="0">
                <a:solidFill>
                  <a:schemeClr val="tx1"/>
                </a:solidFill>
                <a:latin typeface="+mn-lt"/>
                <a:ea typeface="+mn-ea"/>
                <a:cs typeface="+mn-cs"/>
              </a:rPr>
              <a:t>Limit saturated fat intake </a:t>
            </a:r>
          </a:p>
          <a:p>
            <a:r>
              <a:rPr lang="en-US" sz="1200" b="0" i="0" u="none" strike="noStrike" kern="1200" baseline="0" dirty="0" smtClean="0">
                <a:solidFill>
                  <a:schemeClr val="tx1"/>
                </a:solidFill>
                <a:latin typeface="+mn-lt"/>
                <a:ea typeface="+mn-ea"/>
                <a:cs typeface="+mn-cs"/>
              </a:rPr>
              <a:t>Eat at least 25-30g per day of soluble </a:t>
            </a:r>
            <a:r>
              <a:rPr lang="en-US" sz="1200" b="0" i="0" u="none" strike="noStrike" kern="1200" baseline="0" dirty="0" err="1" smtClean="0">
                <a:solidFill>
                  <a:schemeClr val="tx1"/>
                </a:solidFill>
                <a:latin typeface="+mn-lt"/>
                <a:ea typeface="+mn-ea"/>
                <a:cs typeface="+mn-cs"/>
              </a:rPr>
              <a:t>fibre</a:t>
            </a:r>
            <a:r>
              <a:rPr lang="en-US" sz="1200" b="0" i="0" u="none" strike="noStrike" kern="1200" baseline="0" dirty="0" smtClean="0">
                <a:solidFill>
                  <a:schemeClr val="tx1"/>
                </a:solidFill>
                <a:latin typeface="+mn-lt"/>
                <a:ea typeface="+mn-ea"/>
                <a:cs typeface="+mn-cs"/>
              </a:rPr>
              <a:t> from fruits, vegetables and whole grains </a:t>
            </a:r>
          </a:p>
          <a:p>
            <a:r>
              <a:rPr lang="en-US" sz="1200" b="0" i="0" u="none" strike="noStrike" kern="1200" baseline="0" dirty="0" smtClean="0">
                <a:solidFill>
                  <a:schemeClr val="tx1"/>
                </a:solidFill>
                <a:latin typeface="+mn-lt"/>
                <a:ea typeface="+mn-ea"/>
                <a:cs typeface="+mn-cs"/>
              </a:rPr>
              <a:t>Limit watching television or playing computer/video games to less than 2 hours per day </a:t>
            </a:r>
          </a:p>
          <a:p>
            <a:r>
              <a:rPr lang="en-US" sz="1200" b="0" i="0" u="none" strike="noStrike" kern="1200" baseline="0" dirty="0" smtClean="0">
                <a:solidFill>
                  <a:schemeClr val="tx1"/>
                </a:solidFill>
                <a:latin typeface="+mn-lt"/>
                <a:ea typeface="+mn-ea"/>
                <a:cs typeface="+mn-cs"/>
              </a:rPr>
              <a:t>Perform moderate to vigorous physical activity for at least 30 to 60 minutes per day.</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Hyperprolactinaemia</a:t>
            </a:r>
            <a:r>
              <a:rPr lang="en-US" sz="1200" b="0" i="0" u="none" strike="noStrike" kern="1200" baseline="0" dirty="0" smtClean="0">
                <a:solidFill>
                  <a:schemeClr val="tx1"/>
                </a:solidFill>
                <a:latin typeface="+mn-lt"/>
                <a:ea typeface="+mn-ea"/>
                <a:cs typeface="+mn-cs"/>
              </a:rPr>
              <a:t> seems to be more common in children and adolescents than in adults. Post-pubertal girls may be more sensitive, as </a:t>
            </a:r>
          </a:p>
          <a:p>
            <a:r>
              <a:rPr lang="en-US" sz="1200" b="0" i="0" u="none" strike="noStrike" kern="1200" baseline="0" dirty="0" err="1" smtClean="0">
                <a:solidFill>
                  <a:schemeClr val="tx1"/>
                </a:solidFill>
                <a:latin typeface="+mn-lt"/>
                <a:ea typeface="+mn-ea"/>
                <a:cs typeface="+mn-cs"/>
              </a:rPr>
              <a:t>oestrogen</a:t>
            </a:r>
            <a:r>
              <a:rPr lang="en-US" sz="1200" b="0" i="0" u="none" strike="noStrike" kern="1200" baseline="0" dirty="0" smtClean="0">
                <a:solidFill>
                  <a:schemeClr val="tx1"/>
                </a:solidFill>
                <a:latin typeface="+mn-lt"/>
                <a:ea typeface="+mn-ea"/>
                <a:cs typeface="+mn-cs"/>
              </a:rPr>
              <a:t> stimulates prolactin synthesis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main effects of </a:t>
            </a:r>
            <a:r>
              <a:rPr lang="en-US" sz="1200" b="0" i="0" u="none" strike="noStrike" kern="1200" baseline="0" dirty="0" err="1" smtClean="0">
                <a:solidFill>
                  <a:schemeClr val="tx1"/>
                </a:solidFill>
                <a:latin typeface="+mn-lt"/>
                <a:ea typeface="+mn-ea"/>
                <a:cs typeface="+mn-cs"/>
              </a:rPr>
              <a:t>hyperprolactinaemia</a:t>
            </a:r>
            <a:r>
              <a:rPr lang="en-US" sz="1200" b="0" i="0" u="none" strike="noStrike" kern="1200" baseline="0" dirty="0" smtClean="0">
                <a:solidFill>
                  <a:schemeClr val="tx1"/>
                </a:solidFill>
                <a:latin typeface="+mn-lt"/>
                <a:ea typeface="+mn-ea"/>
                <a:cs typeface="+mn-cs"/>
              </a:rPr>
              <a:t> are </a:t>
            </a:r>
            <a:r>
              <a:rPr lang="en-US" sz="1200" b="0" i="0" u="none" strike="noStrike" kern="1200" baseline="0" dirty="0" err="1" smtClean="0">
                <a:solidFill>
                  <a:schemeClr val="tx1"/>
                </a:solidFill>
                <a:latin typeface="+mn-lt"/>
                <a:ea typeface="+mn-ea"/>
                <a:cs typeface="+mn-cs"/>
              </a:rPr>
              <a:t>amenorrhoea</a:t>
            </a:r>
            <a:r>
              <a:rPr lang="en-US" sz="1200" b="0" i="0" u="none" strike="noStrike" kern="1200" baseline="0" dirty="0" smtClean="0">
                <a:solidFill>
                  <a:schemeClr val="tx1"/>
                </a:solidFill>
                <a:latin typeface="+mn-lt"/>
                <a:ea typeface="+mn-ea"/>
                <a:cs typeface="+mn-cs"/>
              </a:rPr>
              <a:t>, menstrual cycle disorders, breast enlargement, </a:t>
            </a:r>
            <a:r>
              <a:rPr lang="en-US" sz="1200" b="0" i="0" u="none" strike="noStrike" kern="1200" baseline="0" dirty="0" err="1" smtClean="0">
                <a:solidFill>
                  <a:schemeClr val="tx1"/>
                </a:solidFill>
                <a:latin typeface="+mn-lt"/>
                <a:ea typeface="+mn-ea"/>
                <a:cs typeface="+mn-cs"/>
              </a:rPr>
              <a:t>galactorrhoea</a:t>
            </a:r>
            <a:r>
              <a:rPr lang="en-US" sz="1200" b="0" i="0" u="none" strike="noStrike" kern="1200" baseline="0" dirty="0" smtClean="0">
                <a:solidFill>
                  <a:schemeClr val="tx1"/>
                </a:solidFill>
                <a:latin typeface="+mn-lt"/>
                <a:ea typeface="+mn-ea"/>
                <a:cs typeface="+mn-cs"/>
              </a:rPr>
              <a:t> (both in males and females) and sexual effects (decreased libido, erectile difficulties)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Hyperprolactinemia</a:t>
            </a:r>
            <a:r>
              <a:rPr lang="en-US" sz="1200" b="0" i="0" u="none" strike="noStrike" kern="1200" baseline="0" dirty="0" smtClean="0">
                <a:solidFill>
                  <a:schemeClr val="tx1"/>
                </a:solidFill>
                <a:latin typeface="+mn-lt"/>
                <a:ea typeface="+mn-ea"/>
                <a:cs typeface="+mn-cs"/>
              </a:rPr>
              <a:t> with antipsychotics is dose </a:t>
            </a:r>
            <a:r>
              <a:rPr lang="en-US" sz="1200" b="0" i="0" u="none" strike="noStrike" kern="1200" baseline="0" dirty="0" err="1" smtClean="0">
                <a:solidFill>
                  <a:schemeClr val="tx1"/>
                </a:solidFill>
                <a:latin typeface="+mn-lt"/>
                <a:ea typeface="+mn-ea"/>
                <a:cs typeface="+mn-cs"/>
              </a:rPr>
              <a:t>dependant</a:t>
            </a:r>
            <a:r>
              <a:rPr lang="en-US" sz="1200" b="0" i="0" u="none" strike="noStrike" kern="1200" baseline="0" dirty="0" smtClean="0">
                <a:solidFill>
                  <a:schemeClr val="tx1"/>
                </a:solidFill>
                <a:latin typeface="+mn-lt"/>
                <a:ea typeface="+mn-ea"/>
                <a:cs typeface="+mn-cs"/>
              </a:rPr>
              <a:t> and related to the drugs’ affinity to D2 receptors. Overall, it is higher in first generation antipsychotics but there are second generation antipsychotics with a high potential for prolactin elevation (e.g., </a:t>
            </a:r>
            <a:r>
              <a:rPr lang="en-US" sz="1200" b="0" i="0" u="none" strike="noStrike" kern="1200" baseline="0" dirty="0" err="1" smtClean="0">
                <a:solidFill>
                  <a:schemeClr val="tx1"/>
                </a:solidFill>
                <a:latin typeface="+mn-lt"/>
                <a:ea typeface="+mn-ea"/>
                <a:cs typeface="+mn-cs"/>
              </a:rPr>
              <a:t>amisulpride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risperidone</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paliperidone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Quetiapine</a:t>
            </a:r>
            <a:r>
              <a:rPr lang="en-US" sz="1200" b="0" i="0" u="none" strike="noStrike" kern="1200" baseline="0" dirty="0" smtClean="0">
                <a:solidFill>
                  <a:schemeClr val="tx1"/>
                </a:solidFill>
                <a:latin typeface="+mn-lt"/>
                <a:ea typeface="+mn-ea"/>
                <a:cs typeface="+mn-cs"/>
              </a:rPr>
              <a:t> has little effect on prolactin secretion. </a:t>
            </a:r>
            <a:r>
              <a:rPr lang="en-US" sz="1200" b="0" i="0" u="none" strike="noStrike" kern="1200" baseline="0" dirty="0" err="1" smtClean="0">
                <a:solidFill>
                  <a:schemeClr val="tx1"/>
                </a:solidFill>
                <a:latin typeface="+mn-lt"/>
                <a:ea typeface="+mn-ea"/>
                <a:cs typeface="+mn-cs"/>
              </a:rPr>
              <a:t>Aripiprazole</a:t>
            </a:r>
            <a:r>
              <a:rPr lang="en-US" sz="1200" b="0" i="0" u="none" strike="noStrike" kern="1200" baseline="0" dirty="0" smtClean="0">
                <a:solidFill>
                  <a:schemeClr val="tx1"/>
                </a:solidFill>
                <a:latin typeface="+mn-lt"/>
                <a:ea typeface="+mn-ea"/>
                <a:cs typeface="+mn-cs"/>
              </a:rPr>
              <a:t> may be associated with a small decrease of prolactin levels (</a:t>
            </a:r>
            <a:r>
              <a:rPr lang="en-US" sz="1200" b="0" i="0" u="none" strike="noStrike" kern="1200" baseline="0" dirty="0" err="1" smtClean="0">
                <a:solidFill>
                  <a:schemeClr val="tx1"/>
                </a:solidFill>
                <a:latin typeface="+mn-lt"/>
                <a:ea typeface="+mn-ea"/>
                <a:cs typeface="+mn-cs"/>
              </a:rPr>
              <a:t>Correll</a:t>
            </a:r>
            <a:r>
              <a:rPr lang="en-US" sz="1200" b="0" i="0" u="none" strike="noStrike" kern="1200" baseline="0" dirty="0" smtClean="0">
                <a:solidFill>
                  <a:schemeClr val="tx1"/>
                </a:solidFill>
                <a:latin typeface="+mn-lt"/>
                <a:ea typeface="+mn-ea"/>
                <a:cs typeface="+mn-cs"/>
              </a:rPr>
              <a:t> &amp; Carlson 2006)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a:t>
            </a:r>
            <a:r>
              <a:rPr lang="en-US" sz="1200" b="0" i="0" u="none" strike="noStrike" kern="1200" baseline="0" dirty="0" err="1" smtClean="0">
                <a:solidFill>
                  <a:schemeClr val="tx1"/>
                </a:solidFill>
                <a:latin typeface="+mn-lt"/>
                <a:ea typeface="+mn-ea"/>
                <a:cs typeface="+mn-cs"/>
              </a:rPr>
              <a:t>hyperprolactinemia</a:t>
            </a:r>
            <a:r>
              <a:rPr lang="en-US" sz="1200" b="0" i="0" u="none" strike="noStrike" kern="1200" baseline="0" dirty="0" smtClean="0">
                <a:solidFill>
                  <a:schemeClr val="tx1"/>
                </a:solidFill>
                <a:latin typeface="+mn-lt"/>
                <a:ea typeface="+mn-ea"/>
                <a:cs typeface="+mn-cs"/>
              </a:rPr>
              <a:t> becomes a concern, antipsychotic should be changed to </a:t>
            </a:r>
            <a:r>
              <a:rPr lang="en-US" sz="1200" b="0" i="0" u="none" strike="noStrike" kern="1200" baseline="0" dirty="0" err="1" smtClean="0">
                <a:solidFill>
                  <a:schemeClr val="tx1"/>
                </a:solidFill>
                <a:latin typeface="+mn-lt"/>
                <a:ea typeface="+mn-ea"/>
                <a:cs typeface="+mn-cs"/>
              </a:rPr>
              <a:t>quetiapine</a:t>
            </a:r>
            <a:r>
              <a:rPr lang="en-US" sz="1200" b="0" i="0" u="none" strike="noStrike" kern="1200" baseline="0" dirty="0" smtClean="0">
                <a:solidFill>
                  <a:schemeClr val="tx1"/>
                </a:solidFill>
                <a:latin typeface="+mn-lt"/>
                <a:ea typeface="+mn-ea"/>
                <a:cs typeface="+mn-cs"/>
              </a:rPr>
              <a:t> or </a:t>
            </a:r>
            <a:r>
              <a:rPr lang="en-US" sz="1200" b="0" i="0" u="none" strike="noStrike" kern="1200" baseline="0" dirty="0" err="1" smtClean="0">
                <a:solidFill>
                  <a:schemeClr val="tx1"/>
                </a:solidFill>
                <a:latin typeface="+mn-lt"/>
                <a:ea typeface="+mn-ea"/>
                <a:cs typeface="+mn-cs"/>
              </a:rPr>
              <a:t>aripiprazole</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Dystonia responds promptly to anticholinergic drugs (e.g., </a:t>
            </a:r>
            <a:r>
              <a:rPr lang="en-US" sz="1200" b="0" i="0" u="none" strike="noStrike" kern="1200" baseline="0" dirty="0" err="1" smtClean="0">
                <a:solidFill>
                  <a:schemeClr val="tx1"/>
                </a:solidFill>
                <a:latin typeface="+mn-lt"/>
                <a:ea typeface="+mn-ea"/>
                <a:cs typeface="+mn-cs"/>
              </a:rPr>
              <a:t>benztropine</a:t>
            </a:r>
            <a:r>
              <a:rPr lang="en-US" sz="1200" b="0" i="0" u="none" strike="noStrike" kern="1200" baseline="0" dirty="0" smtClean="0">
                <a:solidFill>
                  <a:schemeClr val="tx1"/>
                </a:solidFill>
                <a:latin typeface="+mn-lt"/>
                <a:ea typeface="+mn-ea"/>
                <a:cs typeface="+mn-cs"/>
              </a:rPr>
              <a:t> 1-2mg by slow intravenous injection) or </a:t>
            </a:r>
            <a:r>
              <a:rPr lang="en-US" sz="1200" b="0" i="0" u="none" strike="noStrike" kern="1200" baseline="0" dirty="0" err="1" smtClean="0">
                <a:solidFill>
                  <a:schemeClr val="tx1"/>
                </a:solidFill>
                <a:latin typeface="+mn-lt"/>
                <a:ea typeface="+mn-ea"/>
                <a:cs typeface="+mn-cs"/>
              </a:rPr>
              <a:t>antihistaminics</a:t>
            </a:r>
            <a:r>
              <a:rPr lang="en-US" sz="1200" b="0" i="0" u="none" strike="noStrike" kern="1200" baseline="0" dirty="0" smtClean="0">
                <a:solidFill>
                  <a:schemeClr val="tx1"/>
                </a:solidFill>
                <a:latin typeface="+mn-lt"/>
                <a:ea typeface="+mn-ea"/>
                <a:cs typeface="+mn-cs"/>
              </a:rPr>
              <a:t> (e.g., diphenhydramine). Children should be given parenteral </a:t>
            </a:r>
            <a:r>
              <a:rPr lang="en-US" sz="1200" b="0" i="0" u="none" strike="noStrike" kern="1200" baseline="0" dirty="0" err="1" smtClean="0">
                <a:solidFill>
                  <a:schemeClr val="tx1"/>
                </a:solidFill>
                <a:latin typeface="+mn-lt"/>
                <a:ea typeface="+mn-ea"/>
                <a:cs typeface="+mn-cs"/>
              </a:rPr>
              <a:t>benztropine</a:t>
            </a:r>
            <a:r>
              <a:rPr lang="en-US" sz="1200" b="0" i="0" u="none" strike="noStrike" kern="1200" baseline="0" dirty="0" smtClean="0">
                <a:solidFill>
                  <a:schemeClr val="tx1"/>
                </a:solidFill>
                <a:latin typeface="+mn-lt"/>
                <a:ea typeface="+mn-ea"/>
                <a:cs typeface="+mn-cs"/>
              </a:rPr>
              <a:t> (0.02mg/kg to a maximum of 1mg), either intramuscularly or intravenously. Most patients respond within 5 minutes and are symptom-free by 15 minutes (see video clip). If there is no response the dose can be repeated after 10 minutes (or 30 minutes in children if intramuscularly). If the dystonic reaction does not improve, the diagnosis is probably wrong.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Antipsychotics may produce EEG abnormalities but risk varies widely among specific antipsychotics. Risk is particularly high with clozapine (up to 4% of the cases in studies with adolescents; Freedman et al, 1994) and olanzapine, moderate with </a:t>
            </a:r>
            <a:r>
              <a:rPr lang="en-US" sz="1200" b="0" i="0" u="none" strike="noStrike" kern="1200" baseline="0" dirty="0" err="1" smtClean="0">
                <a:solidFill>
                  <a:schemeClr val="tx1"/>
                </a:solidFill>
                <a:latin typeface="+mn-lt"/>
                <a:ea typeface="+mn-ea"/>
                <a:cs typeface="+mn-cs"/>
              </a:rPr>
              <a:t>risperidone</a:t>
            </a:r>
            <a:r>
              <a:rPr lang="en-US" sz="1200" b="0" i="0" u="none" strike="noStrike" kern="1200" baseline="0" dirty="0" smtClean="0">
                <a:solidFill>
                  <a:schemeClr val="tx1"/>
                </a:solidFill>
                <a:latin typeface="+mn-lt"/>
                <a:ea typeface="+mn-ea"/>
                <a:cs typeface="+mn-cs"/>
              </a:rPr>
              <a:t> and typical neuroleptics, and low with </a:t>
            </a:r>
            <a:r>
              <a:rPr lang="en-US" sz="1200" b="0" i="0" u="none" strike="noStrike" kern="1200" baseline="0" dirty="0" err="1" smtClean="0">
                <a:solidFill>
                  <a:schemeClr val="tx1"/>
                </a:solidFill>
                <a:latin typeface="+mn-lt"/>
                <a:ea typeface="+mn-ea"/>
                <a:cs typeface="+mn-cs"/>
              </a:rPr>
              <a:t>quetiapine</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Once other causes of the seizures are excluded, management may entail switching antipsychotic, stopping the medication briefly, reduce the dose or use an anticonvulsant. </a:t>
            </a:r>
          </a:p>
        </p:txBody>
      </p:sp>
      <p:sp>
        <p:nvSpPr>
          <p:cNvPr id="4" name="Slide Number Placeholder 3"/>
          <p:cNvSpPr>
            <a:spLocks noGrp="1"/>
          </p:cNvSpPr>
          <p:nvPr>
            <p:ph type="sldNum" sz="quarter" idx="10"/>
          </p:nvPr>
        </p:nvSpPr>
        <p:spPr/>
        <p:txBody>
          <a:bodyPr/>
          <a:lstStyle/>
          <a:p>
            <a:fld id="{8BE46673-C549-6F4B-B00B-E45BB8C71152}" type="slidenum">
              <a:rPr lang="en-US" smtClean="0"/>
              <a:t>35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Cardiovascular adverse effects include orthostatic hypotension, increased heart rate, dizziness, and ECG changes (longer </a:t>
            </a:r>
            <a:r>
              <a:rPr lang="en-US" sz="1200" b="0" i="0" u="none" strike="noStrike" kern="1200" baseline="0" dirty="0" err="1" smtClean="0">
                <a:solidFill>
                  <a:schemeClr val="tx1"/>
                </a:solidFill>
                <a:latin typeface="+mn-lt"/>
                <a:ea typeface="+mn-ea"/>
                <a:cs typeface="+mn-cs"/>
              </a:rPr>
              <a:t>QTc</a:t>
            </a:r>
            <a:r>
              <a:rPr lang="en-US" sz="1200" b="0" i="0" u="none" strike="noStrike" kern="1200" baseline="0" dirty="0" smtClean="0">
                <a:solidFill>
                  <a:schemeClr val="tx1"/>
                </a:solidFill>
                <a:latin typeface="+mn-lt"/>
                <a:ea typeface="+mn-ea"/>
                <a:cs typeface="+mn-cs"/>
              </a:rPr>
              <a:t> interval, reduced ST interval) </a:t>
            </a:r>
          </a:p>
          <a:p>
            <a:r>
              <a:rPr lang="en-US" sz="1200" b="0" i="0" u="none" strike="noStrike" kern="1200" baseline="0" dirty="0" smtClean="0">
                <a:solidFill>
                  <a:schemeClr val="tx1"/>
                </a:solidFill>
                <a:latin typeface="+mn-lt"/>
                <a:ea typeface="+mn-ea"/>
                <a:cs typeface="+mn-cs"/>
              </a:rPr>
              <a:t>Adverse cardiovascular effects are more frequent with atypical antipsychotics, although </a:t>
            </a:r>
            <a:r>
              <a:rPr lang="en-US" sz="1200" b="0" i="0" u="none" strike="noStrike" kern="1200" baseline="0" dirty="0" err="1" smtClean="0">
                <a:solidFill>
                  <a:schemeClr val="tx1"/>
                </a:solidFill>
                <a:latin typeface="+mn-lt"/>
                <a:ea typeface="+mn-ea"/>
                <a:cs typeface="+mn-cs"/>
              </a:rPr>
              <a:t>ziprasidone</a:t>
            </a:r>
            <a:r>
              <a:rPr lang="en-US" sz="1200" b="0" i="0" u="none" strike="noStrike" kern="1200" baseline="0" dirty="0" smtClean="0">
                <a:solidFill>
                  <a:schemeClr val="tx1"/>
                </a:solidFill>
                <a:latin typeface="+mn-lt"/>
                <a:ea typeface="+mn-ea"/>
                <a:cs typeface="+mn-cs"/>
              </a:rPr>
              <a:t> has the greater risk (</a:t>
            </a:r>
            <a:r>
              <a:rPr lang="en-US" sz="1200" b="0" i="0" u="none" strike="noStrike" kern="1200" baseline="0" dirty="0" err="1" smtClean="0">
                <a:solidFill>
                  <a:schemeClr val="tx1"/>
                </a:solidFill>
                <a:latin typeface="+mn-lt"/>
                <a:ea typeface="+mn-ea"/>
                <a:cs typeface="+mn-cs"/>
              </a:rPr>
              <a:t>Masi</a:t>
            </a:r>
            <a:r>
              <a:rPr lang="en-US" sz="1200" b="0" i="0" u="none" strike="noStrike" kern="1200" baseline="0" dirty="0" smtClean="0">
                <a:solidFill>
                  <a:schemeClr val="tx1"/>
                </a:solidFill>
                <a:latin typeface="+mn-lt"/>
                <a:ea typeface="+mn-ea"/>
                <a:cs typeface="+mn-cs"/>
              </a:rPr>
              <a:t> et al, 2011)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Transient increases in heart rate have been reported in children and adolescents but they have little clinical significance </a:t>
            </a:r>
          </a:p>
          <a:p>
            <a:r>
              <a:rPr lang="en-US" sz="1200" b="0" i="0" u="none" strike="noStrike" kern="1200" baseline="0" dirty="0" smtClean="0">
                <a:solidFill>
                  <a:schemeClr val="tx1"/>
                </a:solidFill>
                <a:latin typeface="+mn-lt"/>
                <a:ea typeface="+mn-ea"/>
                <a:cs typeface="+mn-cs"/>
              </a:rPr>
              <a:t>• Prolongation of the </a:t>
            </a:r>
            <a:r>
              <a:rPr lang="en-US" sz="1200" b="0" i="0" u="none" strike="noStrike" kern="1200" baseline="0" dirty="0" err="1" smtClean="0">
                <a:solidFill>
                  <a:schemeClr val="tx1"/>
                </a:solidFill>
                <a:latin typeface="+mn-lt"/>
                <a:ea typeface="+mn-ea"/>
                <a:cs typeface="+mn-cs"/>
              </a:rPr>
              <a:t>QTc</a:t>
            </a:r>
            <a:r>
              <a:rPr lang="en-US" sz="1200" b="0" i="0" u="none" strike="noStrike" kern="1200" baseline="0" dirty="0" smtClean="0">
                <a:solidFill>
                  <a:schemeClr val="tx1"/>
                </a:solidFill>
                <a:latin typeface="+mn-lt"/>
                <a:ea typeface="+mn-ea"/>
                <a:cs typeface="+mn-cs"/>
              </a:rPr>
              <a:t> interval (more than 500ms) is of greater concern because of the increased risk of ventricular arrhythmias and sudden death. Many drugs may lengthen the QT interval increasing the risk of torsade de pointes, which becomes more of a problem when patients are taking several medications concurrently </a:t>
            </a:r>
          </a:p>
          <a:p>
            <a:r>
              <a:rPr lang="en-US" sz="1200" b="0" i="0" u="none" strike="noStrike" kern="1200" baseline="0" dirty="0" smtClean="0">
                <a:solidFill>
                  <a:schemeClr val="tx1"/>
                </a:solidFill>
                <a:latin typeface="+mn-lt"/>
                <a:ea typeface="+mn-ea"/>
                <a:cs typeface="+mn-cs"/>
              </a:rPr>
              <a:t>• An ECG at baseline and during follow-up is recommended if poly-pharmacy is used or if there is family history of sudden cardiac death as part of the monitoring process.</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36</a:t>
            </a:fld>
            <a:endParaRPr lang="en-US"/>
          </a:p>
        </p:txBody>
      </p:sp>
    </p:spTree>
    <p:extLst>
      <p:ext uri="{BB962C8B-B14F-4D97-AF65-F5344CB8AC3E}">
        <p14:creationId xmlns:p14="http://schemas.microsoft.com/office/powerpoint/2010/main" val="32759406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Suggested</a:t>
            </a:r>
            <a:r>
              <a:rPr lang="en-US" baseline="0" dirty="0" smtClean="0"/>
              <a:t> monitoring for people taking antipsychotics</a:t>
            </a:r>
          </a:p>
          <a:p>
            <a:endParaRPr lang="en-US" baseline="0"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Regular monitoring by blood test is required when using clozapine (see clozapine on Chapter H.5, p.16)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step is to define the goals of treatment in conjunction with the patient—and family when appropriate or if the patient is not well enough or old enough to participate in this process—and discuss the main options with their benefits and risks. </a:t>
            </a:r>
          </a:p>
          <a:p>
            <a:r>
              <a:rPr lang="en-US" sz="1200" b="0" i="0" u="none" strike="noStrike" kern="1200" baseline="0" dirty="0" smtClean="0">
                <a:solidFill>
                  <a:schemeClr val="tx1"/>
                </a:solidFill>
                <a:latin typeface="+mn-lt"/>
                <a:ea typeface="+mn-ea"/>
                <a:cs typeface="+mn-cs"/>
              </a:rPr>
              <a:t>“Antipsychotic medications, other than clozapine and olanzapine (due to their side effects) are recommended as first-line treatment for persons with schizophrenia experiencing their first acute positive symptom episode” (Buchanan et al, 2010) . Overall, a second generation antipsychotic is preferred. The choice would be made taking into account: </a:t>
            </a:r>
          </a:p>
          <a:p>
            <a:r>
              <a:rPr lang="en-US" sz="1200" b="0" i="0" u="none" strike="noStrike" kern="1200" baseline="0" dirty="0" smtClean="0">
                <a:solidFill>
                  <a:schemeClr val="tx1"/>
                </a:solidFill>
                <a:latin typeface="+mn-lt"/>
                <a:ea typeface="+mn-ea"/>
                <a:cs typeface="+mn-cs"/>
              </a:rPr>
              <a:t>Their side effect profile </a:t>
            </a:r>
          </a:p>
          <a:p>
            <a:r>
              <a:rPr lang="en-US" sz="1200" b="0" i="0" u="none" strike="noStrike" kern="1200" baseline="0" dirty="0" smtClean="0">
                <a:solidFill>
                  <a:schemeClr val="tx1"/>
                </a:solidFill>
                <a:latin typeface="+mn-lt"/>
                <a:ea typeface="+mn-ea"/>
                <a:cs typeface="+mn-cs"/>
              </a:rPr>
              <a:t>The patient’s history of drug response (if known) </a:t>
            </a:r>
          </a:p>
          <a:p>
            <a:r>
              <a:rPr lang="en-US" sz="1200" b="0" i="0" u="none" strike="noStrike" kern="1200" baseline="0" dirty="0" smtClean="0">
                <a:solidFill>
                  <a:schemeClr val="tx1"/>
                </a:solidFill>
                <a:latin typeface="+mn-lt"/>
                <a:ea typeface="+mn-ea"/>
                <a:cs typeface="+mn-cs"/>
              </a:rPr>
              <a:t>The patient’s family history of drug response (if a family member has schizophrenia) </a:t>
            </a:r>
          </a:p>
          <a:p>
            <a:r>
              <a:rPr lang="en-US" sz="1200" b="0" i="0" u="none" strike="noStrike" kern="1200" baseline="0" dirty="0" smtClean="0">
                <a:solidFill>
                  <a:schemeClr val="tx1"/>
                </a:solidFill>
                <a:latin typeface="+mn-lt"/>
                <a:ea typeface="+mn-ea"/>
                <a:cs typeface="+mn-cs"/>
              </a:rPr>
              <a:t>Availability of the medication </a:t>
            </a:r>
          </a:p>
          <a:p>
            <a:r>
              <a:rPr lang="en-US" sz="1200" b="0" i="0" u="none" strike="noStrike" kern="1200" baseline="0" dirty="0" smtClean="0">
                <a:solidFill>
                  <a:schemeClr val="tx1"/>
                </a:solidFill>
                <a:latin typeface="+mn-lt"/>
                <a:ea typeface="+mn-ea"/>
                <a:cs typeface="+mn-cs"/>
              </a:rPr>
              <a:t>Clinician’s familiarity with the drug, and </a:t>
            </a:r>
          </a:p>
          <a:p>
            <a:r>
              <a:rPr lang="en-US" sz="1200" b="0" i="0" u="none" strike="noStrike" kern="1200" baseline="0" dirty="0" smtClean="0">
                <a:solidFill>
                  <a:schemeClr val="tx1"/>
                </a:solidFill>
                <a:latin typeface="+mn-lt"/>
                <a:ea typeface="+mn-ea"/>
                <a:cs typeface="+mn-cs"/>
              </a:rPr>
              <a:t>Price. Since schizophrenia is a chronic condition, in some countries price may be the most important factor to ensure or undermine adherence.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People with a first-episode show better response to treatment and a greater likelihood of side effects than patients with multi-episode schizophrenia. The Schizophrenia Patient Outcomes Research Team (Lehman &amp; </a:t>
            </a:r>
            <a:r>
              <a:rPr lang="en-US" sz="1200" b="0" i="0" u="none" strike="noStrike" kern="1200" baseline="0" dirty="0" err="1" smtClean="0">
                <a:solidFill>
                  <a:schemeClr val="tx1"/>
                </a:solidFill>
                <a:latin typeface="+mn-lt"/>
                <a:ea typeface="+mn-ea"/>
                <a:cs typeface="+mn-cs"/>
              </a:rPr>
              <a:t>Steinwachs</a:t>
            </a:r>
            <a:r>
              <a:rPr lang="en-US" sz="1200" b="0" i="0" u="none" strike="noStrike" kern="1200" baseline="0" dirty="0" smtClean="0">
                <a:solidFill>
                  <a:schemeClr val="tx1"/>
                </a:solidFill>
                <a:latin typeface="+mn-lt"/>
                <a:ea typeface="+mn-ea"/>
                <a:cs typeface="+mn-cs"/>
              </a:rPr>
              <a:t>, 1998) recommended that patients presenting with a first psychotic episode should be treated with lower doses of antipsychotic medication than those recommended for patients with multi-episode schizophrenia (see Table H.5.1.2). Available research suggests that lower doses of antipsychotics are as effective as higher doses in patients experiencing a first episode but are better tolerated. That is, the goal should be to maintain the medication at the lowest effective dose to </a:t>
            </a:r>
            <a:r>
              <a:rPr lang="en-US" sz="1200" b="0" i="0" u="none" strike="noStrike" kern="1200" baseline="0" dirty="0" err="1" smtClean="0">
                <a:solidFill>
                  <a:schemeClr val="tx1"/>
                </a:solidFill>
                <a:latin typeface="+mn-lt"/>
                <a:ea typeface="+mn-ea"/>
                <a:cs typeface="+mn-cs"/>
              </a:rPr>
              <a:t>minimise</a:t>
            </a:r>
            <a:r>
              <a:rPr lang="en-US" sz="1200" b="0" i="0" u="none" strike="noStrike" kern="1200" baseline="0" dirty="0" smtClean="0">
                <a:solidFill>
                  <a:schemeClr val="tx1"/>
                </a:solidFill>
                <a:latin typeface="+mn-lt"/>
                <a:ea typeface="+mn-ea"/>
                <a:cs typeface="+mn-cs"/>
              </a:rPr>
              <a:t> potential adverse events. </a:t>
            </a:r>
            <a:r>
              <a:rPr lang="en-US" sz="1200" b="0" i="0" u="none" strike="noStrike" kern="1200" baseline="0" dirty="0" err="1" smtClean="0">
                <a:solidFill>
                  <a:schemeClr val="tx1"/>
                </a:solidFill>
                <a:latin typeface="+mn-lt"/>
                <a:ea typeface="+mn-ea"/>
                <a:cs typeface="+mn-cs"/>
              </a:rPr>
              <a:t>Quetiapine</a:t>
            </a:r>
            <a:r>
              <a:rPr lang="en-US" sz="1200" b="0" i="0" u="none" strike="noStrike" kern="1200" baseline="0" dirty="0" smtClean="0">
                <a:solidFill>
                  <a:schemeClr val="tx1"/>
                </a:solidFill>
                <a:latin typeface="+mn-lt"/>
                <a:ea typeface="+mn-ea"/>
                <a:cs typeface="+mn-cs"/>
              </a:rPr>
              <a:t> is an exception; it often requires titration to 500–600 mg/day (Buchanan et al, 2010; </a:t>
            </a:r>
            <a:r>
              <a:rPr lang="en-US" sz="1200" b="0" i="0" u="none" strike="noStrike" kern="1200" baseline="0" dirty="0" err="1" smtClean="0">
                <a:solidFill>
                  <a:schemeClr val="tx1"/>
                </a:solidFill>
                <a:latin typeface="+mn-lt"/>
                <a:ea typeface="+mn-ea"/>
                <a:cs typeface="+mn-cs"/>
              </a:rPr>
              <a:t>Lachman</a:t>
            </a:r>
            <a:r>
              <a:rPr lang="en-US" sz="1200" b="0" i="0" u="none" strike="noStrike" kern="1200" baseline="0" dirty="0" smtClean="0">
                <a:solidFill>
                  <a:schemeClr val="tx1"/>
                </a:solidFill>
                <a:latin typeface="+mn-lt"/>
                <a:ea typeface="+mn-ea"/>
                <a:cs typeface="+mn-cs"/>
              </a:rPr>
              <a:t>, 2014). Evidence suggests that “starting low, and going slow” during the titration phase is the most effective approach to </a:t>
            </a:r>
            <a:r>
              <a:rPr lang="en-US" sz="1200" b="0" i="0" u="none" strike="noStrike" kern="1200" baseline="0" dirty="0" err="1" smtClean="0">
                <a:solidFill>
                  <a:schemeClr val="tx1"/>
                </a:solidFill>
                <a:latin typeface="+mn-lt"/>
                <a:ea typeface="+mn-ea"/>
                <a:cs typeface="+mn-cs"/>
              </a:rPr>
              <a:t>minimise</a:t>
            </a:r>
            <a:r>
              <a:rPr lang="en-US" sz="1200" b="0" i="0" u="none" strike="noStrike" kern="1200" baseline="0" dirty="0" smtClean="0">
                <a:solidFill>
                  <a:schemeClr val="tx1"/>
                </a:solidFill>
                <a:latin typeface="+mn-lt"/>
                <a:ea typeface="+mn-ea"/>
                <a:cs typeface="+mn-cs"/>
              </a:rPr>
              <a:t> side effects.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is no consensus among experts about what constitutes an “adequate” trial. The majority agrees that treatment for 4-6 weeks (longer if dose increases are slow), achieving optimal dose and ensuring adherence would be an adequate trial. </a:t>
            </a:r>
          </a:p>
          <a:p>
            <a:r>
              <a:rPr lang="en-US" sz="1200" b="0" i="0" u="none" strike="noStrike" kern="1200" baseline="0" dirty="0" smtClean="0">
                <a:solidFill>
                  <a:schemeClr val="tx1"/>
                </a:solidFill>
                <a:latin typeface="+mn-lt"/>
                <a:ea typeface="+mn-ea"/>
                <a:cs typeface="+mn-cs"/>
              </a:rPr>
              <a:t>It is expected that half to two-thirds of patients will experience a reduction in positive symptoms within three weeks at the initial dose; if not, the dose should be increased. In many countries, due to the need for hospital beds, lack of resources and the high cost of hospitalization, there is pressure on clinicians to achieve improvement or to discharge patients quickly. This often results in unnecessarily high doses of medication or a combination of drugs being used, which will not increase effectiveness but will cause more side effects, poor adherence to treatment, and poorer long term outcomes.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after about 4 weeks at an adequate dose of antipsychotic medication there is no improvement, it would be appropriate to switch antipsychotics. Another antipsychotic from the same or a different type can be tried. A second generation antipsychotic should be the first choice in most young patients. While in general terms all antipsychotics appear to be similarly effective, some individuals may respond to some antipsychotics and not to others.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Patients who show no improvement with two adequate trials of antipsychotics are described as </a:t>
            </a:r>
            <a:r>
              <a:rPr lang="en-US" sz="1200" b="0" i="1" u="none" strike="noStrike" kern="1200" baseline="0" dirty="0" smtClean="0">
                <a:solidFill>
                  <a:schemeClr val="tx1"/>
                </a:solidFill>
                <a:latin typeface="+mn-lt"/>
                <a:ea typeface="+mn-ea"/>
                <a:cs typeface="+mn-cs"/>
              </a:rPr>
              <a:t>treatment resistant </a:t>
            </a:r>
            <a:r>
              <a:rPr lang="en-US" sz="1200" b="0" i="0" u="none" strike="noStrike" kern="1200" baseline="0" dirty="0" smtClean="0">
                <a:solidFill>
                  <a:schemeClr val="tx1"/>
                </a:solidFill>
                <a:latin typeface="+mn-lt"/>
                <a:ea typeface="+mn-ea"/>
                <a:cs typeface="+mn-cs"/>
              </a:rPr>
              <a:t>and should be treated with clozapine. Before concluding that a patient is treatment resistant, several issues need to be considered, namely: </a:t>
            </a:r>
          </a:p>
          <a:p>
            <a:r>
              <a:rPr lang="en-US" sz="1200" b="0" i="0" u="none" strike="noStrike" kern="1200" baseline="0" dirty="0" smtClean="0">
                <a:solidFill>
                  <a:schemeClr val="tx1"/>
                </a:solidFill>
                <a:latin typeface="+mn-lt"/>
                <a:ea typeface="+mn-ea"/>
                <a:cs typeface="+mn-cs"/>
              </a:rPr>
              <a:t>Adherence to antipsychotic medication. Up to half of the patients with schizophrenia are partially or totally non-adherent to their antipsychotic regimen. In cases of poor adherence a trial with long-acting injectable antipsychotics should be considered before using clozapine </a:t>
            </a:r>
          </a:p>
          <a:p>
            <a:r>
              <a:rPr lang="en-US" sz="1200" b="0" i="0" u="none" strike="noStrike" kern="1200" baseline="0" dirty="0" smtClean="0">
                <a:solidFill>
                  <a:schemeClr val="tx1"/>
                </a:solidFill>
                <a:latin typeface="+mn-lt"/>
                <a:ea typeface="+mn-ea"/>
                <a:cs typeface="+mn-cs"/>
              </a:rPr>
              <a:t>Engagement with and use of psychological treatments (family intervention, CBT) </a:t>
            </a:r>
          </a:p>
          <a:p>
            <a:r>
              <a:rPr lang="en-US" sz="1200" b="0" i="0" u="none" strike="noStrike" kern="1200" baseline="0" dirty="0" smtClean="0">
                <a:solidFill>
                  <a:schemeClr val="tx1"/>
                </a:solidFill>
                <a:latin typeface="+mn-lt"/>
                <a:ea typeface="+mn-ea"/>
                <a:cs typeface="+mn-cs"/>
              </a:rPr>
              <a:t>Other causes of non-response, which should be excluded: comorbid substance misuse (including alcohol), concurrent use of other prescribed medication or physical illness.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trial of clozapine should last at least 8 weeks at a dosage from 300 to 800mg/day. If possible, clozapine levels should be obtained in cases of inadequate response. If the blood level is less than 350ng/ml, then the dosage should be increased as far as side effects are tolerated, to achieve a blood level above 350ng/ ml (Buchanan et al, 2010). </a:t>
            </a:r>
          </a:p>
          <a:p>
            <a:r>
              <a:rPr lang="en-US" sz="1200" b="0" i="0" u="none" strike="noStrike" kern="1200" baseline="0" dirty="0" smtClean="0">
                <a:solidFill>
                  <a:schemeClr val="tx1"/>
                </a:solidFill>
                <a:latin typeface="+mn-lt"/>
                <a:ea typeface="+mn-ea"/>
                <a:cs typeface="+mn-cs"/>
              </a:rPr>
              <a:t>A trial of clozapine should also be considered when, in spite of treatment, aggressiveness and hostility persist or if there are marked and persistent suicidal thoughts or behaviors (Buchanan et al, 2010). For further issues in the treatment with clozapine, please go to Chapter H.5, page 16.</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Early onset psychosis and very early onset psychosis are rare and differ from schizophrenia in several ways. For example, the early onset ones have a similar gender ratio and there is no difference between boys and girls in age at onset (</a:t>
            </a:r>
            <a:r>
              <a:rPr lang="en-US" sz="1200" b="0" i="0" u="none" strike="noStrike" kern="1200" baseline="0" dirty="0" err="1" smtClean="0">
                <a:solidFill>
                  <a:schemeClr val="tx1"/>
                </a:solidFill>
                <a:latin typeface="+mn-lt"/>
                <a:ea typeface="+mn-ea"/>
                <a:cs typeface="+mn-cs"/>
              </a:rPr>
              <a:t>Remschidt</a:t>
            </a:r>
            <a:r>
              <a:rPr lang="en-US" sz="1200" b="0" i="0" u="none" strike="noStrike" kern="1200" baseline="0" dirty="0" smtClean="0">
                <a:solidFill>
                  <a:schemeClr val="tx1"/>
                </a:solidFill>
                <a:latin typeface="+mn-lt"/>
                <a:ea typeface="+mn-ea"/>
                <a:cs typeface="+mn-cs"/>
              </a:rPr>
              <a:t>, 2002), while later onset schizophrenia is more common and has an earlier onset in men. There is much continuity between very early onset psychosis, early onset psychosis and schizophrenia in adulthood; however prognosis of the early onset disorders is poorer.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103891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Antipsychotic medications cross the placenta. Neonates exposed to antipsychotic medications during the third trimester of pregnancy may be at risk for EPS and/or withdrawal symptoms following delivery. However, the current evidence is that taking antipsychotic medication during pregnancy does not independently increase risk for important short term maternal medical (e.g., gestational diabetes) and perinatal outcomes (</a:t>
            </a:r>
            <a:r>
              <a:rPr lang="en-US" sz="1200" b="0" i="0" u="none" strike="noStrike" kern="1200" baseline="0" dirty="0" err="1" smtClean="0">
                <a:solidFill>
                  <a:schemeClr val="tx1"/>
                </a:solidFill>
                <a:latin typeface="+mn-lt"/>
                <a:ea typeface="+mn-ea"/>
                <a:cs typeface="+mn-cs"/>
              </a:rPr>
              <a:t>Vigod</a:t>
            </a:r>
            <a:r>
              <a:rPr lang="en-US" sz="1200" b="0" i="0" u="none" strike="noStrike" kern="1200" baseline="0" dirty="0" smtClean="0">
                <a:solidFill>
                  <a:schemeClr val="tx1"/>
                </a:solidFill>
                <a:latin typeface="+mn-lt"/>
                <a:ea typeface="+mn-ea"/>
                <a:cs typeface="+mn-cs"/>
              </a:rPr>
              <a:t> et al, 2015).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small proportion of people with a first episode of schizophrenia (more frequent among those with recurrent episodes) show an incomplete reduction of positive symptoms with antipsychotic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In these patients, augmentation and adjunctive treatments are often used (Buchanan et al, 2010): </a:t>
            </a:r>
          </a:p>
          <a:p>
            <a:r>
              <a:rPr lang="en-US" sz="1200" b="0" i="0" u="none" strike="noStrike" kern="1200" baseline="0" dirty="0" smtClean="0">
                <a:solidFill>
                  <a:schemeClr val="tx1"/>
                </a:solidFill>
                <a:latin typeface="+mn-lt"/>
                <a:ea typeface="+mn-ea"/>
                <a:cs typeface="+mn-cs"/>
              </a:rPr>
              <a:t>There is no evidence that adding a second antipsychotic drug improves response (and increases the risk of unwanted effects) </a:t>
            </a:r>
          </a:p>
          <a:p>
            <a:r>
              <a:rPr lang="en-US" sz="1200" b="0" i="0" u="none" strike="noStrike" kern="1200" baseline="0" dirty="0" smtClean="0">
                <a:solidFill>
                  <a:schemeClr val="tx1"/>
                </a:solidFill>
                <a:latin typeface="+mn-lt"/>
                <a:ea typeface="+mn-ea"/>
                <a:cs typeface="+mn-cs"/>
              </a:rPr>
              <a:t>There is little evidence to support the benefit of adding lithium or anticonvulsants (e.g., carbamazepine, sodium valproate, </a:t>
            </a:r>
            <a:r>
              <a:rPr lang="en-US" sz="1200" b="0" i="0" u="none" strike="noStrike" kern="1200" baseline="0" dirty="0" err="1" smtClean="0">
                <a:solidFill>
                  <a:schemeClr val="tx1"/>
                </a:solidFill>
                <a:latin typeface="+mn-lt"/>
                <a:ea typeface="+mn-ea"/>
                <a:cs typeface="+mn-cs"/>
              </a:rPr>
              <a:t>lamotrigine</a:t>
            </a:r>
            <a:r>
              <a:rPr lang="en-US" sz="1200" b="0" i="0" u="none" strike="noStrike" kern="1200" baseline="0" dirty="0" smtClean="0">
                <a:solidFill>
                  <a:schemeClr val="tx1"/>
                </a:solidFill>
                <a:latin typeface="+mn-lt"/>
                <a:ea typeface="+mn-ea"/>
                <a:cs typeface="+mn-cs"/>
              </a:rPr>
              <a:t>) in the absence of clear bipolarity </a:t>
            </a:r>
          </a:p>
          <a:p>
            <a:r>
              <a:rPr lang="en-US" sz="1200" b="0" i="0" u="none" strike="noStrike" kern="1200" baseline="0" dirty="0" smtClean="0">
                <a:solidFill>
                  <a:schemeClr val="tx1"/>
                </a:solidFill>
                <a:latin typeface="+mn-lt"/>
                <a:ea typeface="+mn-ea"/>
                <a:cs typeface="+mn-cs"/>
              </a:rPr>
              <a:t>Benzodiazepines have been used to treat symptoms of anxiety, depression, or hostility in people with schizophrenia. There is no evidence supporting this use and there is considerable risk of dependence developing </a:t>
            </a:r>
          </a:p>
          <a:p>
            <a:r>
              <a:rPr lang="en-US" sz="1200" b="0" i="0" u="none" strike="noStrike" kern="1200" baseline="0" dirty="0" smtClean="0">
                <a:solidFill>
                  <a:schemeClr val="tx1"/>
                </a:solidFill>
                <a:latin typeface="+mn-lt"/>
                <a:ea typeface="+mn-ea"/>
                <a:cs typeface="+mn-cs"/>
              </a:rPr>
              <a:t>So far, there is insufficient evidence supporting the use of antidepressants for the treatment of co-occurring depression in schizophrenia </a:t>
            </a:r>
          </a:p>
          <a:p>
            <a:r>
              <a:rPr lang="en-US" sz="1200" b="0" i="0" u="none" strike="noStrike" kern="1200" baseline="0" dirty="0" smtClean="0">
                <a:solidFill>
                  <a:schemeClr val="tx1"/>
                </a:solidFill>
                <a:latin typeface="+mn-lt"/>
                <a:ea typeface="+mn-ea"/>
                <a:cs typeface="+mn-cs"/>
              </a:rPr>
              <a:t>ECT can be effective in reducing acute positive psychotic symptoms but shows no advantage compared with carefully chosen and administered antipsychotic medications </a:t>
            </a:r>
          </a:p>
          <a:p>
            <a:r>
              <a:rPr lang="en-US" sz="1200" b="0" i="0" u="none" strike="noStrike" kern="1200" baseline="0" dirty="0" smtClean="0">
                <a:solidFill>
                  <a:schemeClr val="tx1"/>
                </a:solidFill>
                <a:latin typeface="+mn-lt"/>
                <a:ea typeface="+mn-ea"/>
                <a:cs typeface="+mn-cs"/>
              </a:rPr>
              <a:t>Low-frequency </a:t>
            </a:r>
            <a:r>
              <a:rPr lang="en-US" sz="1200" b="0" i="0" u="none" strike="noStrike" kern="1200" baseline="0" dirty="0" err="1" smtClean="0">
                <a:solidFill>
                  <a:schemeClr val="tx1"/>
                </a:solidFill>
                <a:latin typeface="+mn-lt"/>
                <a:ea typeface="+mn-ea"/>
                <a:cs typeface="+mn-cs"/>
              </a:rPr>
              <a:t>rTMS</a:t>
            </a:r>
            <a:r>
              <a:rPr lang="en-US" sz="1200" b="0" i="0" u="none" strike="noStrike" kern="1200" baseline="0" dirty="0" smtClean="0">
                <a:solidFill>
                  <a:schemeClr val="tx1"/>
                </a:solidFill>
                <a:latin typeface="+mn-lt"/>
                <a:ea typeface="+mn-ea"/>
                <a:cs typeface="+mn-cs"/>
              </a:rPr>
              <a:t> (repetitive </a:t>
            </a:r>
            <a:r>
              <a:rPr lang="en-US" sz="1200" b="0" i="0" u="none" strike="noStrike" kern="1200" baseline="0" dirty="0" err="1" smtClean="0">
                <a:solidFill>
                  <a:schemeClr val="tx1"/>
                </a:solidFill>
                <a:latin typeface="+mn-lt"/>
                <a:ea typeface="+mn-ea"/>
                <a:cs typeface="+mn-cs"/>
              </a:rPr>
              <a:t>Transcranial</a:t>
            </a:r>
            <a:r>
              <a:rPr lang="en-US" sz="1200" b="0" i="0" u="none" strike="noStrike" kern="1200" baseline="0" dirty="0" smtClean="0">
                <a:solidFill>
                  <a:schemeClr val="tx1"/>
                </a:solidFill>
                <a:latin typeface="+mn-lt"/>
                <a:ea typeface="+mn-ea"/>
                <a:cs typeface="+mn-cs"/>
              </a:rPr>
              <a:t> Magnetic Stimulation), over the left </a:t>
            </a:r>
            <a:r>
              <a:rPr lang="en-US" sz="1200" b="0" i="0" u="none" strike="noStrike" kern="1200" baseline="0" dirty="0" err="1" smtClean="0">
                <a:solidFill>
                  <a:schemeClr val="tx1"/>
                </a:solidFill>
                <a:latin typeface="+mn-lt"/>
                <a:ea typeface="+mn-ea"/>
                <a:cs typeface="+mn-cs"/>
              </a:rPr>
              <a:t>temporoparietal</a:t>
            </a:r>
            <a:r>
              <a:rPr lang="en-US" sz="1200" b="0" i="0" u="none" strike="noStrike" kern="1200" baseline="0" dirty="0" smtClean="0">
                <a:solidFill>
                  <a:schemeClr val="tx1"/>
                </a:solidFill>
                <a:latin typeface="+mn-lt"/>
                <a:ea typeface="+mn-ea"/>
                <a:cs typeface="+mn-cs"/>
              </a:rPr>
              <a:t> cortex, has been found to be effective in the acute treatment of auditory hallucinations that have not responded to antipsychotics (</a:t>
            </a:r>
            <a:r>
              <a:rPr lang="en-US" sz="1200" b="0" i="0" u="none" strike="noStrike" kern="1200" baseline="0" dirty="0" err="1" smtClean="0">
                <a:solidFill>
                  <a:schemeClr val="tx1"/>
                </a:solidFill>
                <a:latin typeface="+mn-lt"/>
                <a:ea typeface="+mn-ea"/>
                <a:cs typeface="+mn-cs"/>
              </a:rPr>
              <a:t>Tranulis</a:t>
            </a:r>
            <a:r>
              <a:rPr lang="en-US" sz="1200" b="0" i="0" u="none" strike="noStrike" kern="1200" baseline="0" dirty="0" smtClean="0">
                <a:solidFill>
                  <a:schemeClr val="tx1"/>
                </a:solidFill>
                <a:latin typeface="+mn-lt"/>
                <a:ea typeface="+mn-ea"/>
                <a:cs typeface="+mn-cs"/>
              </a:rPr>
              <a:t> et al, 2008). </a:t>
            </a:r>
          </a:p>
          <a:p>
            <a:r>
              <a:rPr lang="en-US" sz="1200" b="0" i="0" u="none" strike="noStrike" kern="1200" baseline="0" dirty="0" smtClean="0">
                <a:solidFill>
                  <a:schemeClr val="tx1"/>
                </a:solidFill>
                <a:latin typeface="+mn-lt"/>
                <a:ea typeface="+mn-ea"/>
                <a:cs typeface="+mn-cs"/>
              </a:rPr>
              <a:t>There is growing evidence that concurrent psychotherapy, particularly CBT, is effective (NICE, 2009).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Once psychosis has achieved a sustained remission, a slow reduction of antipsychotic medication should be tried in order to determine the minimal dose required by the patient. Maintaining antipsychotic medication reduces the risk of relapse in the early years after a first episode. Relapse is distressing, may interfere with social, family and educational/vocational outcomes, and may increase the risk of treatment resistance.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of the most challenging issues that confront clinicians and patients is deciding for how long antipsychotic treatment should continue after a first psychotic episode. Although schizophrenia is a chronic illness, in about one quarter of the cases there is a complete recovery without further episodes (Stafford et al, 2015). On the one hand, given the significant side effects of medication, pharmacological treatment should not be continued unless it is necessary. On the other hand, recurrence occurs in a substantial proportion of sufferers even if taking medication. The optimal duration of maintenance antipsychotic treatment to </a:t>
            </a:r>
            <a:r>
              <a:rPr lang="en-US" sz="1200" b="0" i="0" u="none" strike="noStrike" kern="1200" baseline="0" dirty="0" err="1" smtClean="0">
                <a:solidFill>
                  <a:schemeClr val="tx1"/>
                </a:solidFill>
                <a:latin typeface="+mn-lt"/>
                <a:ea typeface="+mn-ea"/>
                <a:cs typeface="+mn-cs"/>
              </a:rPr>
              <a:t>minimise</a:t>
            </a:r>
            <a:r>
              <a:rPr lang="en-US" sz="1200" b="0" i="0" u="none" strike="noStrike" kern="1200" baseline="0" dirty="0" smtClean="0">
                <a:solidFill>
                  <a:schemeClr val="tx1"/>
                </a:solidFill>
                <a:latin typeface="+mn-lt"/>
                <a:ea typeface="+mn-ea"/>
                <a:cs typeface="+mn-cs"/>
              </a:rPr>
              <a:t> the risk of recurrence remains controversial. In general, most guidelines recommend continuing treatment for 1-3 years (NICE, 2013; Royal Australian and New Zealand College of Psychiatrists, 2005).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Medication should always be reduced gradually, over a period of weeks or months. Individuals who elect against advice to stop taking medication should continue to be monitored frequently and receive ongoing support. In all cases, families should be provided with continuing assistance and </a:t>
            </a:r>
            <a:r>
              <a:rPr lang="en-US" sz="1200" b="0" i="0" u="none" strike="noStrike" kern="1200" baseline="0" dirty="0" err="1" smtClean="0">
                <a:solidFill>
                  <a:schemeClr val="tx1"/>
                </a:solidFill>
                <a:latin typeface="+mn-lt"/>
                <a:ea typeface="+mn-ea"/>
                <a:cs typeface="+mn-cs"/>
              </a:rPr>
              <a:t>psychoeducation</a:t>
            </a:r>
            <a:r>
              <a:rPr lang="en-US" sz="1200" b="0" i="0" u="none" strike="noStrike" kern="1200" baseline="0" dirty="0" smtClean="0">
                <a:solidFill>
                  <a:schemeClr val="tx1"/>
                </a:solidFill>
                <a:latin typeface="+mn-lt"/>
                <a:ea typeface="+mn-ea"/>
                <a:cs typeface="+mn-cs"/>
              </a:rPr>
              <a:t> about the risks and possible manifestations of recurrence, accompanied by frequent review and support with unhindered access to early psychiatric treatment in the event of recurrence. Depression, suicide risk, substance misuse and social anxiety in the patient should be identified and actively treated.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reliability of diagnosis: whether there is a high or low certainty about the diagnosis of schizophrenia </a:t>
            </a:r>
          </a:p>
          <a:p>
            <a:r>
              <a:rPr lang="en-US" sz="1200" b="0" i="0" u="none" strike="noStrike" kern="1200" baseline="0" dirty="0" smtClean="0">
                <a:solidFill>
                  <a:schemeClr val="tx1"/>
                </a:solidFill>
                <a:latin typeface="+mn-lt"/>
                <a:ea typeface="+mn-ea"/>
                <a:cs typeface="+mn-cs"/>
              </a:rPr>
              <a:t>• Whether there is reasonable evidence suggesting the existence of a mood disorders (e.g., antipsychotic treatment may not need to be prolonged in cases of psychotic depression) </a:t>
            </a:r>
          </a:p>
          <a:p>
            <a:r>
              <a:rPr lang="en-US" sz="1200" b="0" i="0" u="none" strike="noStrike" kern="1200" baseline="0" dirty="0" smtClean="0">
                <a:solidFill>
                  <a:schemeClr val="tx1"/>
                </a:solidFill>
                <a:latin typeface="+mn-lt"/>
                <a:ea typeface="+mn-ea"/>
                <a:cs typeface="+mn-cs"/>
              </a:rPr>
              <a:t>• The duration of the psychotic episode (e.g., if it was brief, shorter than one month, or more prolonged) </a:t>
            </a:r>
          </a:p>
          <a:p>
            <a:r>
              <a:rPr lang="en-US" sz="1200" b="0" i="0" u="none" strike="noStrike" kern="1200" baseline="0" dirty="0" smtClean="0">
                <a:solidFill>
                  <a:schemeClr val="tx1"/>
                </a:solidFill>
                <a:latin typeface="+mn-lt"/>
                <a:ea typeface="+mn-ea"/>
                <a:cs typeface="+mn-cs"/>
              </a:rPr>
              <a:t>• The nature of the psychotic episode (e.g., a drug-induced psychosis) </a:t>
            </a:r>
          </a:p>
          <a:p>
            <a:r>
              <a:rPr lang="en-US" sz="1200" b="0" i="0" u="none" strike="noStrike" kern="1200" baseline="0" dirty="0" smtClean="0">
                <a:solidFill>
                  <a:schemeClr val="tx1"/>
                </a:solidFill>
                <a:latin typeface="+mn-lt"/>
                <a:ea typeface="+mn-ea"/>
                <a:cs typeface="+mn-cs"/>
              </a:rPr>
              <a:t>• Whether complete recovery was achieved or whether symptoms, particularly negative symptoms, persist. Most patients with the so-called chronic schizophrenia may need lifelong medication treatment </a:t>
            </a:r>
          </a:p>
          <a:p>
            <a:r>
              <a:rPr lang="en-US" sz="1200" b="0" i="0" u="none" strike="noStrike" kern="1200" baseline="0" dirty="0" smtClean="0">
                <a:solidFill>
                  <a:schemeClr val="tx1"/>
                </a:solidFill>
                <a:latin typeface="+mn-lt"/>
                <a:ea typeface="+mn-ea"/>
                <a:cs typeface="+mn-cs"/>
              </a:rPr>
              <a:t>• Patient’s insight and adherence to treatment (e.g., if the patient is willing to be reviewed regularly and has a good understanding of the illness and of the initial symptoms of a recurrence) </a:t>
            </a:r>
          </a:p>
          <a:p>
            <a:r>
              <a:rPr lang="en-US" sz="1200" b="0" i="0" u="none" strike="noStrike" kern="1200" baseline="0" dirty="0" smtClean="0">
                <a:solidFill>
                  <a:schemeClr val="tx1"/>
                </a:solidFill>
                <a:latin typeface="+mn-lt"/>
                <a:ea typeface="+mn-ea"/>
                <a:cs typeface="+mn-cs"/>
              </a:rPr>
              <a:t>• Presence of comorbid conditions such as depression or substance misuse </a:t>
            </a:r>
          </a:p>
          <a:p>
            <a:r>
              <a:rPr lang="en-US" sz="1200" b="0" i="0" u="none" strike="noStrike" kern="1200" baseline="0" dirty="0" smtClean="0">
                <a:solidFill>
                  <a:schemeClr val="tx1"/>
                </a:solidFill>
                <a:latin typeface="+mn-lt"/>
                <a:ea typeface="+mn-ea"/>
                <a:cs typeface="+mn-cs"/>
              </a:rPr>
              <a:t>• Age at first episode (earlier onset has worse prognosis) </a:t>
            </a:r>
          </a:p>
          <a:p>
            <a:r>
              <a:rPr lang="en-US" sz="1200" b="0" i="0" u="none" strike="noStrike" kern="1200" baseline="0" dirty="0" smtClean="0">
                <a:solidFill>
                  <a:schemeClr val="tx1"/>
                </a:solidFill>
                <a:latin typeface="+mn-lt"/>
                <a:ea typeface="+mn-ea"/>
                <a:cs typeface="+mn-cs"/>
              </a:rPr>
              <a:t>• Whether there have been previous episodes </a:t>
            </a:r>
          </a:p>
          <a:p>
            <a:r>
              <a:rPr lang="en-US" sz="1200" b="0" i="0" u="none" strike="noStrike" kern="1200" baseline="0" dirty="0" smtClean="0">
                <a:solidFill>
                  <a:schemeClr val="tx1"/>
                </a:solidFill>
                <a:latin typeface="+mn-lt"/>
                <a:ea typeface="+mn-ea"/>
                <a:cs typeface="+mn-cs"/>
              </a:rPr>
              <a:t>• The life stage: it would be unwise to cease treatment during important life transitions (e.g., starting university) or stressful periods </a:t>
            </a:r>
          </a:p>
          <a:p>
            <a:r>
              <a:rPr lang="en-US" sz="1200" b="0" i="0" u="none" strike="noStrike" kern="1200" baseline="0" dirty="0" smtClean="0">
                <a:solidFill>
                  <a:schemeClr val="tx1"/>
                </a:solidFill>
                <a:latin typeface="+mn-lt"/>
                <a:ea typeface="+mn-ea"/>
                <a:cs typeface="+mn-cs"/>
              </a:rPr>
              <a:t>• Whether there are relatives or social supports who can monitor early deterioration </a:t>
            </a:r>
          </a:p>
          <a:p>
            <a:r>
              <a:rPr lang="en-US" sz="1200" b="0" i="0" u="none" strike="noStrike" kern="1200" baseline="0" dirty="0" smtClean="0">
                <a:solidFill>
                  <a:schemeClr val="tx1"/>
                </a:solidFill>
                <a:latin typeface="+mn-lt"/>
                <a:ea typeface="+mn-ea"/>
                <a:cs typeface="+mn-cs"/>
              </a:rPr>
              <a:t>• Severity of side effects of medication.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45</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Antipsychotic medication use in youth has been increasing since the mid-1990s. This development, most pronounced in the United States, has raised criticism about potential overuse because antipsychotics are prescribed mainly off-label, and their adverse effect burden for young people is worrisome […] Who are these young people prescribed antipsychotic treatment? All signs suggest that SGA [second generation antipsychotic] use among children is chiefly in those with aggression and behavioral </a:t>
            </a:r>
            <a:r>
              <a:rPr lang="en-US" sz="1200" b="0" i="0" u="none" strike="noStrike" kern="1200" baseline="0" dirty="0" err="1" smtClean="0">
                <a:solidFill>
                  <a:schemeClr val="tx1"/>
                </a:solidFill>
                <a:latin typeface="+mn-lt"/>
                <a:ea typeface="+mn-ea"/>
                <a:cs typeface="+mn-cs"/>
              </a:rPr>
              <a:t>dyscontrol</a:t>
            </a:r>
            <a:r>
              <a:rPr lang="en-US" sz="1200" b="0" i="0" u="none" strike="noStrike" kern="1200" baseline="0" dirty="0" smtClean="0">
                <a:solidFill>
                  <a:schemeClr val="tx1"/>
                </a:solidFill>
                <a:latin typeface="+mn-lt"/>
                <a:ea typeface="+mn-ea"/>
                <a:cs typeface="+mn-cs"/>
              </a:rPr>
              <a:t>, attention-deficit/hyperactivity disorder (ADHD), and disruptive behavior disorders (DBDs), but not for those with psychosis, bipolar mania, Tourette syndrome, or autism spectrum disorders” (</a:t>
            </a:r>
            <a:r>
              <a:rPr lang="en-US" sz="1200" b="0" i="0" u="none" strike="noStrike" kern="1200" baseline="0" dirty="0" err="1" smtClean="0">
                <a:solidFill>
                  <a:schemeClr val="tx1"/>
                </a:solidFill>
                <a:latin typeface="+mn-lt"/>
                <a:ea typeface="+mn-ea"/>
                <a:cs typeface="+mn-cs"/>
              </a:rPr>
              <a:t>Correll</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Blader</a:t>
            </a:r>
            <a:r>
              <a:rPr lang="en-US" sz="1200" b="0" i="0" u="none" strike="noStrike" kern="1200" baseline="0" dirty="0" smtClean="0">
                <a:solidFill>
                  <a:schemeClr val="tx1"/>
                </a:solidFill>
                <a:latin typeface="+mn-lt"/>
                <a:ea typeface="+mn-ea"/>
                <a:cs typeface="+mn-cs"/>
              </a:rPr>
              <a:t> JC, 2015).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Misuse and overuse of antipsychotic medication in young people, often prescribed by professionals not trained in psychiatry, is becoming a growing problem globally. While antipsychotics are effective in reducing aggressive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their side effects, particularly with long-term use, are significant. Treating ADHD, disruptive </a:t>
            </a:r>
            <a:r>
              <a:rPr lang="en-US" sz="1200" b="0" i="0" u="none" strike="noStrike" kern="1200" baseline="0" dirty="0" err="1" smtClean="0">
                <a:solidFill>
                  <a:schemeClr val="tx1"/>
                </a:solidFill>
                <a:latin typeface="+mn-lt"/>
                <a:ea typeface="+mn-ea"/>
                <a:cs typeface="+mn-cs"/>
              </a:rPr>
              <a:t>behaviours</a:t>
            </a:r>
            <a:r>
              <a:rPr lang="en-US" sz="1200" b="0" i="0" u="none" strike="noStrike" kern="1200" baseline="0" dirty="0" smtClean="0">
                <a:solidFill>
                  <a:schemeClr val="tx1"/>
                </a:solidFill>
                <a:latin typeface="+mn-lt"/>
                <a:ea typeface="+mn-ea"/>
                <a:cs typeface="+mn-cs"/>
              </a:rPr>
              <a:t>, depression, and anxiety in youth with antipsychotic medications is problematic; other interventions with fewer side effects, when correctly used, can avoid the need for antipsychotic treatment (</a:t>
            </a:r>
            <a:r>
              <a:rPr lang="en-US" sz="1200" b="0" i="0" u="none" strike="noStrike" kern="1200" baseline="0" dirty="0" err="1" smtClean="0">
                <a:solidFill>
                  <a:schemeClr val="tx1"/>
                </a:solidFill>
                <a:latin typeface="+mn-lt"/>
                <a:ea typeface="+mn-ea"/>
                <a:cs typeface="+mn-cs"/>
              </a:rPr>
              <a:t>Correll</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Blader</a:t>
            </a:r>
            <a:r>
              <a:rPr lang="en-US" sz="1200" b="0" i="0" u="none" strike="noStrike" kern="1200" baseline="0" dirty="0" smtClean="0">
                <a:solidFill>
                  <a:schemeClr val="tx1"/>
                </a:solidFill>
                <a:latin typeface="+mn-lt"/>
                <a:ea typeface="+mn-ea"/>
                <a:cs typeface="+mn-cs"/>
              </a:rPr>
              <a:t> JC, 2015). Frequently, antipsychotic drugs are also improperly used in people with intellectual disability.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46</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Costs of a Psychotic Episodes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personal and financial costs of a psychotic episode for the sufferer, the family and society as a whole are considerable. For example, it was estimated in 2013 that the cost of treating one person with schizophrenia in the UK was £50.000 per year (NICE, 2013). Suicide rates are nearly 15% among people with schizophrenia, and their unemployment in Western countries varies between 50%- 75%.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H5.1.3 shows a comparison between different atypical antipsychotics and haloperidol according to the Regional Drug and Therapeutic Centre. The chart shows comparative costs of 1 year of treatment at a standard daily dose as of April 2015. Maintenance treatment in adults would usually require higher doses.  In the UK a 1 month supply of haloperidol costs less than 2 pounds, compared to 100-120 pounds for atypical antipsychotics or 200 pounds for clozapine.</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Optimally, care for patients with a first episode of psychosis should be coordinated and individualized, provided through services that are specific for each phase of the illness (Ministry of Health, Province of British Columbia, 2010; International Early Psychosis Association Writing Group (2005). For example, </a:t>
            </a:r>
            <a:r>
              <a:rPr lang="en-US" sz="1200" b="0" i="0" u="none" strike="noStrike" kern="1200" baseline="0" dirty="0" err="1" smtClean="0">
                <a:solidFill>
                  <a:schemeClr val="tx1"/>
                </a:solidFill>
                <a:latin typeface="+mn-lt"/>
                <a:ea typeface="+mn-ea"/>
                <a:cs typeface="+mn-cs"/>
              </a:rPr>
              <a:t>minimising</a:t>
            </a:r>
            <a:r>
              <a:rPr lang="en-US" sz="1200" b="0" i="0" u="none" strike="noStrike" kern="1200" baseline="0" dirty="0" smtClean="0">
                <a:solidFill>
                  <a:schemeClr val="tx1"/>
                </a:solidFill>
                <a:latin typeface="+mn-lt"/>
                <a:ea typeface="+mn-ea"/>
                <a:cs typeface="+mn-cs"/>
              </a:rPr>
              <a:t> in-patient hospitalization during the acute phase should be a goal— young people often find their initial inpatient experience traumatizing (</a:t>
            </a:r>
            <a:r>
              <a:rPr lang="en-US" sz="1200" b="0" i="0" u="none" strike="noStrike" kern="1200" baseline="0" dirty="0" err="1" smtClean="0">
                <a:solidFill>
                  <a:schemeClr val="tx1"/>
                </a:solidFill>
                <a:latin typeface="+mn-lt"/>
                <a:ea typeface="+mn-ea"/>
                <a:cs typeface="+mn-cs"/>
              </a:rPr>
              <a:t>McGorry</a:t>
            </a:r>
            <a:r>
              <a:rPr lang="en-US" sz="1200" b="0" i="0" u="none" strike="noStrike" kern="1200" baseline="0" dirty="0" smtClean="0">
                <a:solidFill>
                  <a:schemeClr val="tx1"/>
                </a:solidFill>
                <a:latin typeface="+mn-lt"/>
                <a:ea typeface="+mn-ea"/>
                <a:cs typeface="+mn-cs"/>
              </a:rPr>
              <a:t> et al, 1991). Treatment should be provided in an outpatient setting or the home when possible. Ways to avoid hospitalization include: </a:t>
            </a:r>
          </a:p>
          <a:p>
            <a:r>
              <a:rPr lang="en-US" sz="1200" b="0" i="0" u="none" strike="noStrike" kern="1200" baseline="0" dirty="0" smtClean="0">
                <a:solidFill>
                  <a:schemeClr val="tx1"/>
                </a:solidFill>
                <a:latin typeface="+mn-lt"/>
                <a:ea typeface="+mn-ea"/>
                <a:cs typeface="+mn-cs"/>
              </a:rPr>
              <a:t>Increasing the number of outpatient visits </a:t>
            </a:r>
          </a:p>
          <a:p>
            <a:r>
              <a:rPr lang="en-US" sz="1200" b="0" i="0" u="none" strike="noStrike" kern="1200" baseline="0" dirty="0" smtClean="0">
                <a:solidFill>
                  <a:schemeClr val="tx1"/>
                </a:solidFill>
                <a:latin typeface="+mn-lt"/>
                <a:ea typeface="+mn-ea"/>
                <a:cs typeface="+mn-cs"/>
              </a:rPr>
              <a:t>If available, outreach treatment team follow-up </a:t>
            </a:r>
          </a:p>
          <a:p>
            <a:r>
              <a:rPr lang="en-US" sz="1200" b="0" i="0" u="none" strike="noStrike" kern="1200" baseline="0" dirty="0" smtClean="0">
                <a:solidFill>
                  <a:schemeClr val="tx1"/>
                </a:solidFill>
                <a:latin typeface="+mn-lt"/>
                <a:ea typeface="+mn-ea"/>
                <a:cs typeface="+mn-cs"/>
              </a:rPr>
              <a:t>Access to emergency services when required, and </a:t>
            </a:r>
          </a:p>
          <a:p>
            <a:r>
              <a:rPr lang="en-US" sz="1200" b="0" i="0" u="none" strike="noStrike" kern="1200" baseline="0" dirty="0" smtClean="0">
                <a:solidFill>
                  <a:schemeClr val="tx1"/>
                </a:solidFill>
                <a:latin typeface="+mn-lt"/>
                <a:ea typeface="+mn-ea"/>
                <a:cs typeface="+mn-cs"/>
              </a:rPr>
              <a:t>Supported housing or residential care.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level of intervention (inpatient, outpatient) depends largely on the degree of family, community and health services support rather than on the degree of psychopathology itself. Acute day-stay services and early intervention programs may be appropriate alternatives to in-patient care.</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48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Hospitalization may be required if there is a significant risk to self or to others, if the level of support in the community is insufficient, or if the severity of the crisis is too high for the family to manage. If the attempts to engage the youth in treatment fail and the young person remains actively psychotic, involuntary treatment should be considered according to the requirements of local mental health legislation. When hospitalization is necessary, it should be as short as possible (</a:t>
            </a:r>
            <a:r>
              <a:rPr lang="en-US" sz="1200" b="0" i="0" u="none" strike="noStrike" kern="1200" baseline="0" dirty="0" err="1" smtClean="0">
                <a:solidFill>
                  <a:schemeClr val="tx1"/>
                </a:solidFill>
                <a:latin typeface="+mn-lt"/>
                <a:ea typeface="+mn-ea"/>
                <a:cs typeface="+mn-cs"/>
              </a:rPr>
              <a:t>McGorry</a:t>
            </a:r>
            <a:r>
              <a:rPr lang="en-US" sz="1200" b="0" i="0" u="none" strike="noStrike" kern="1200" baseline="0" dirty="0" smtClean="0">
                <a:solidFill>
                  <a:schemeClr val="tx1"/>
                </a:solidFill>
                <a:latin typeface="+mn-lt"/>
                <a:ea typeface="+mn-ea"/>
                <a:cs typeface="+mn-cs"/>
              </a:rPr>
              <a:t> et al, 1991).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Adolescent inpatient units should be small in size and adequately staffed so that nursing of highly distressed or agitated young people is possible. A secure area is necessary so that care can be provided for aggressive or agitated patients without harming or disturbing others. Photo: ITV News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BE46673-C549-6F4B-B00B-E45BB8C71152}" type="slidenum">
              <a:rPr lang="en-US" smtClean="0"/>
              <a:t>49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Early intervention programs seek to ensure continuity of care from the hospital to the community. These programs can reduce inappropriate use of emergency services or early re-hospitalization by increasing the frequency of contacts or adjusting medication dosage. Early intervention programs should also offer family education and support. The Ministry of Health Services Province of British Columbia (2010) recommends that in the first year the minimum frequency of contact with the young persons and their families should be once weekly during the acute or relapse phases; after that, once monthly. After acute symptoms improve, it is recommended that young people not be transferred to primary care without the supervision of a specialist mental health team or professional.</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50</a:t>
            </a:fld>
            <a:endParaRPr lang="en-US"/>
          </a:p>
        </p:txBody>
      </p:sp>
    </p:spTree>
    <p:extLst>
      <p:ext uri="{BB962C8B-B14F-4D97-AF65-F5344CB8AC3E}">
        <p14:creationId xmlns:p14="http://schemas.microsoft.com/office/powerpoint/2010/main" val="18050901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Service provision in rural areas and in low income countries differs significantly from those described. A number of issues must be considered, including: </a:t>
            </a:r>
          </a:p>
          <a:p>
            <a:r>
              <a:rPr lang="en-US" sz="1200" b="0" i="0" u="none" strike="noStrike" kern="1200" baseline="0" dirty="0" smtClean="0">
                <a:solidFill>
                  <a:schemeClr val="tx1"/>
                </a:solidFill>
                <a:latin typeface="+mn-lt"/>
                <a:ea typeface="+mn-ea"/>
                <a:cs typeface="+mn-cs"/>
              </a:rPr>
              <a:t>Geographic and demographic barriers (widely disperse rural communities, long distances to travel to access services, heterogeneity of the population) </a:t>
            </a:r>
          </a:p>
          <a:p>
            <a:r>
              <a:rPr lang="en-US" sz="1200" b="0" i="0" u="none" strike="noStrike" kern="1200" baseline="0" dirty="0" smtClean="0">
                <a:solidFill>
                  <a:schemeClr val="tx1"/>
                </a:solidFill>
                <a:latin typeface="+mn-lt"/>
                <a:ea typeface="+mn-ea"/>
                <a:cs typeface="+mn-cs"/>
              </a:rPr>
              <a:t>Limited resources (lack of trained mental health professionals in most low income countries, reduced staff and capacity of existing services, isolation of clinicians, less availability of employment, education and social opportunities for sufferers) </a:t>
            </a:r>
          </a:p>
          <a:p>
            <a:r>
              <a:rPr lang="en-US" sz="1200" b="0" i="0" u="none" strike="noStrike" kern="1200" baseline="0" dirty="0" smtClean="0">
                <a:solidFill>
                  <a:schemeClr val="tx1"/>
                </a:solidFill>
                <a:latin typeface="+mn-lt"/>
                <a:ea typeface="+mn-ea"/>
                <a:cs typeface="+mn-cs"/>
              </a:rPr>
              <a:t>Other barriers (stigma, lower tolerance of eccentricity).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factors may result in longer duration of untreated psychosis, treatment discontinuation, higher stigma, and higher rates of alcohol and drug misuse (Welch &amp; Welch, 2007; Kelly et al, 2007; Ministry of Health Services Province of British Columbia, 2010). These difficulties highlight the need for contemporary technologies (e.g., telemedicine), and for a close cooperation with primary care, drug and alcohol services, community supports and education (e.g., cooperation and education of elders and religious figures).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51</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Raising Awareness—to raise knowledge about the importance</a:t>
            </a:r>
            <a:r>
              <a:rPr lang="en-US" baseline="0" dirty="0" smtClean="0"/>
              <a:t> of early detection and management</a:t>
            </a:r>
            <a:endParaRPr lang="en-US" dirty="0" smtClean="0"/>
          </a:p>
          <a:p>
            <a:r>
              <a:rPr lang="en-US" dirty="0" smtClean="0"/>
              <a:t>Specific Early Intervention Training—to detect psychosis</a:t>
            </a:r>
            <a:r>
              <a:rPr lang="en-US" baseline="0" dirty="0" smtClean="0"/>
              <a:t> as early as possible</a:t>
            </a:r>
            <a:endParaRPr lang="en-US" dirty="0" smtClean="0"/>
          </a:p>
          <a:p>
            <a:r>
              <a:rPr lang="en-US" dirty="0" smtClean="0"/>
              <a:t>Assessment—to do a comprehensive assessment and ongoing assessment of comorbid disorders including depression and anxiety</a:t>
            </a:r>
          </a:p>
          <a:p>
            <a:r>
              <a:rPr lang="en-US" dirty="0" smtClean="0"/>
              <a:t>Pharmacological treatment—symptom reduction, careful titration, monitoring side effects</a:t>
            </a:r>
          </a:p>
          <a:p>
            <a:r>
              <a:rPr lang="en-US" dirty="0" smtClean="0"/>
              <a:t>Care coordination—rapid allocation of key workers/care coordinators, care plans focused on risk management, recovery and prevention of relapse</a:t>
            </a:r>
          </a:p>
          <a:p>
            <a:r>
              <a:rPr lang="en-US" dirty="0" smtClean="0"/>
              <a:t>Psychosocial interventions—identification, </a:t>
            </a:r>
            <a:r>
              <a:rPr lang="en-US" dirty="0" err="1" smtClean="0"/>
              <a:t>psychoeducation</a:t>
            </a:r>
            <a:r>
              <a:rPr lang="en-US" dirty="0" smtClean="0"/>
              <a:t> to young people and their families, to make available family therapy and CBT,</a:t>
            </a:r>
            <a:r>
              <a:rPr lang="en-US" baseline="0" dirty="0" smtClean="0"/>
              <a:t> to consider housing and income support</a:t>
            </a:r>
            <a:endParaRPr lang="en-US" dirty="0" smtClean="0"/>
          </a:p>
          <a:p>
            <a:r>
              <a:rPr lang="en-US" dirty="0" smtClean="0"/>
              <a:t>Education and employment—undertake an education assessment, provide support into education, training and employment</a:t>
            </a:r>
          </a:p>
          <a:p>
            <a:r>
              <a:rPr lang="en-US" dirty="0" smtClean="0"/>
              <a:t>Promoting recovery—aspire to full recovery and support sufferers in regaining full participation in society</a:t>
            </a:r>
          </a:p>
          <a:p>
            <a:endParaRPr lang="en-US" dirty="0" smtClean="0"/>
          </a:p>
          <a:p>
            <a:r>
              <a:rPr lang="en-US" sz="1200" b="0" i="0" u="none" strike="noStrike" kern="1200" baseline="0" dirty="0" smtClean="0">
                <a:solidFill>
                  <a:schemeClr val="tx1"/>
                </a:solidFill>
                <a:latin typeface="+mn-lt"/>
                <a:ea typeface="+mn-ea"/>
                <a:cs typeface="+mn-cs"/>
              </a:rPr>
              <a:t>As highlighted in Chapter H.5, the treatment of psychosis in young people requires a coordinated and integrated approach based on different components of care tailored to the individuals’ and their families’ needs. Optimal management of young people with psychosis requires a multimodal approach that includes </a:t>
            </a:r>
            <a:r>
              <a:rPr lang="en-US" sz="1200" b="0" i="0" u="none" strike="noStrike" kern="1200" baseline="0" dirty="0" err="1" smtClean="0">
                <a:solidFill>
                  <a:schemeClr val="tx1"/>
                </a:solidFill>
                <a:latin typeface="+mn-lt"/>
                <a:ea typeface="+mn-ea"/>
                <a:cs typeface="+mn-cs"/>
              </a:rPr>
              <a:t>psychoeducation</a:t>
            </a:r>
            <a:r>
              <a:rPr lang="en-US" sz="1200" b="0" i="0" u="none" strike="noStrike" kern="1200" baseline="0" dirty="0" smtClean="0">
                <a:solidFill>
                  <a:schemeClr val="tx1"/>
                </a:solidFill>
                <a:latin typeface="+mn-lt"/>
                <a:ea typeface="+mn-ea"/>
                <a:cs typeface="+mn-cs"/>
              </a:rPr>
              <a:t>, psychotherapy, family therapy, specific rehabilitation and re-integration measures (Clark &amp; Lewis, 1998; NICE, 2013). There is also growing evidence that treating individuals with first episode psychosis with a specific multimodal team-based, coordinated approach results in better clinical and functional outcomes than typical community care, particularly if this treatment begins soon after the onset of psychotic symptoms (Kane et al, 2015). The principles of treatment are </a:t>
            </a:r>
            <a:r>
              <a:rPr lang="en-US" sz="1200" b="0" i="0" u="none" strike="noStrike" kern="1200" baseline="0" dirty="0" err="1" smtClean="0">
                <a:solidFill>
                  <a:schemeClr val="tx1"/>
                </a:solidFill>
                <a:latin typeface="+mn-lt"/>
                <a:ea typeface="+mn-ea"/>
                <a:cs typeface="+mn-cs"/>
              </a:rPr>
              <a:t>summarised</a:t>
            </a:r>
            <a:r>
              <a:rPr lang="en-US" sz="1200" b="0" i="0" u="none" strike="noStrike" kern="1200" baseline="0" dirty="0" smtClean="0">
                <a:solidFill>
                  <a:schemeClr val="tx1"/>
                </a:solidFill>
                <a:latin typeface="+mn-lt"/>
                <a:ea typeface="+mn-ea"/>
                <a:cs typeface="+mn-cs"/>
              </a:rPr>
              <a:t> in Table H.5.1.1. </a:t>
            </a:r>
            <a:endParaRPr lang="en-US" dirty="0" smtClean="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is much interest and argument about whether young people who show some psychotic symptoms but who do not yet have a diagnosable illness can be identified and treated to prevent the development of schizophrenia. Psychotic episodes are usually preceded by a period of variable length in which a number of changes are detected—the “prodromal” phase—typically </a:t>
            </a:r>
            <a:r>
              <a:rPr lang="en-US" sz="1200" b="0" i="0" u="none" strike="noStrike" kern="1200" baseline="0" dirty="0" err="1" smtClean="0">
                <a:solidFill>
                  <a:schemeClr val="tx1"/>
                </a:solidFill>
                <a:latin typeface="+mn-lt"/>
                <a:ea typeface="+mn-ea"/>
                <a:cs typeface="+mn-cs"/>
              </a:rPr>
              <a:t>characterised</a:t>
            </a:r>
            <a:r>
              <a:rPr lang="en-US" sz="1200" b="0" i="0" u="none" strike="noStrike" kern="1200" baseline="0" dirty="0" smtClean="0">
                <a:solidFill>
                  <a:schemeClr val="tx1"/>
                </a:solidFill>
                <a:latin typeface="+mn-lt"/>
                <a:ea typeface="+mn-ea"/>
                <a:cs typeface="+mn-cs"/>
              </a:rPr>
              <a:t> by a sustained and clinically significant deterioration from the premorbid level of functioning, thinking, and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These changes include either subtle or more dramatic alterations in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and emotions such as suspiciousness, social or family withdrawal, deteriorating self-care, and transient and attenuated hallucinations and delusions. </a:t>
            </a:r>
          </a:p>
          <a:p>
            <a:r>
              <a:rPr lang="en-US" sz="1200" b="0" i="0" u="none" strike="noStrike" kern="1200" baseline="0" dirty="0" smtClean="0">
                <a:solidFill>
                  <a:schemeClr val="tx1"/>
                </a:solidFill>
                <a:latin typeface="+mn-lt"/>
                <a:ea typeface="+mn-ea"/>
                <a:cs typeface="+mn-cs"/>
              </a:rPr>
              <a:t>One model—the staging model—</a:t>
            </a:r>
            <a:r>
              <a:rPr lang="en-US" sz="1200" b="0" i="0" u="none" strike="noStrike" kern="1200" baseline="0" dirty="0" err="1" smtClean="0">
                <a:solidFill>
                  <a:schemeClr val="tx1"/>
                </a:solidFill>
                <a:latin typeface="+mn-lt"/>
                <a:ea typeface="+mn-ea"/>
                <a:cs typeface="+mn-cs"/>
              </a:rPr>
              <a:t>conceptualises</a:t>
            </a:r>
            <a:r>
              <a:rPr lang="en-US" sz="1200" b="0" i="0" u="none" strike="noStrike" kern="1200" baseline="0" dirty="0" smtClean="0">
                <a:solidFill>
                  <a:schemeClr val="tx1"/>
                </a:solidFill>
                <a:latin typeface="+mn-lt"/>
                <a:ea typeface="+mn-ea"/>
                <a:cs typeface="+mn-cs"/>
              </a:rPr>
              <a:t> two stages of the </a:t>
            </a:r>
            <a:r>
              <a:rPr lang="en-US" sz="1200" b="0" i="0" u="none" strike="noStrike" kern="1200" baseline="0" dirty="0" err="1" smtClean="0">
                <a:solidFill>
                  <a:schemeClr val="tx1"/>
                </a:solidFill>
                <a:latin typeface="+mn-lt"/>
                <a:ea typeface="+mn-ea"/>
                <a:cs typeface="+mn-cs"/>
              </a:rPr>
              <a:t>prodrome</a:t>
            </a:r>
            <a:r>
              <a:rPr lang="en-US" sz="1200" b="0" i="0" u="none" strike="noStrike" kern="1200" baseline="0" dirty="0" smtClean="0">
                <a:solidFill>
                  <a:schemeClr val="tx1"/>
                </a:solidFill>
                <a:latin typeface="+mn-lt"/>
                <a:ea typeface="+mn-ea"/>
                <a:cs typeface="+mn-cs"/>
              </a:rPr>
              <a:t>: a stage of mild or nonspecific psychotic symptoms, and a stage of increased symptom activity but which still does not </a:t>
            </a:r>
            <a:r>
              <a:rPr lang="en-US" sz="1200" b="0" i="0" u="none" strike="noStrike" kern="1200" baseline="0" dirty="0" err="1" smtClean="0">
                <a:solidFill>
                  <a:schemeClr val="tx1"/>
                </a:solidFill>
                <a:latin typeface="+mn-lt"/>
                <a:ea typeface="+mn-ea"/>
                <a:cs typeface="+mn-cs"/>
              </a:rPr>
              <a:t>fulfil</a:t>
            </a:r>
            <a:r>
              <a:rPr lang="en-US" sz="1200" b="0" i="0" u="none" strike="noStrike" kern="1200" baseline="0" dirty="0" smtClean="0">
                <a:solidFill>
                  <a:schemeClr val="tx1"/>
                </a:solidFill>
                <a:latin typeface="+mn-lt"/>
                <a:ea typeface="+mn-ea"/>
                <a:cs typeface="+mn-cs"/>
              </a:rPr>
              <a:t> criteria for diagnosis of a psychotic episode. This period is often called the “at risk mental state” rather than the “</a:t>
            </a:r>
            <a:r>
              <a:rPr lang="en-US" sz="1200" b="0" i="0" u="none" strike="noStrike" kern="1200" baseline="0" dirty="0" err="1" smtClean="0">
                <a:solidFill>
                  <a:schemeClr val="tx1"/>
                </a:solidFill>
                <a:latin typeface="+mn-lt"/>
                <a:ea typeface="+mn-ea"/>
                <a:cs typeface="+mn-cs"/>
              </a:rPr>
              <a:t>prodrome</a:t>
            </a:r>
            <a:r>
              <a:rPr lang="en-US" sz="1200" b="0" i="0" u="none" strike="noStrike" kern="1200" baseline="0" dirty="0" smtClean="0">
                <a:solidFill>
                  <a:schemeClr val="tx1"/>
                </a:solidFill>
                <a:latin typeface="+mn-lt"/>
                <a:ea typeface="+mn-ea"/>
                <a:cs typeface="+mn-cs"/>
              </a:rPr>
              <a:t>”, as this period can only be definitively identified as the </a:t>
            </a:r>
            <a:r>
              <a:rPr lang="en-US" sz="1200" b="0" i="0" u="none" strike="noStrike" kern="1200" baseline="0" dirty="0" err="1" smtClean="0">
                <a:solidFill>
                  <a:schemeClr val="tx1"/>
                </a:solidFill>
                <a:latin typeface="+mn-lt"/>
                <a:ea typeface="+mn-ea"/>
                <a:cs typeface="+mn-cs"/>
              </a:rPr>
              <a:t>prodrome</a:t>
            </a:r>
            <a:r>
              <a:rPr lang="en-US" sz="1200" b="0" i="0" u="none" strike="noStrike" kern="1200" baseline="0" dirty="0" smtClean="0">
                <a:solidFill>
                  <a:schemeClr val="tx1"/>
                </a:solidFill>
                <a:latin typeface="+mn-lt"/>
                <a:ea typeface="+mn-ea"/>
                <a:cs typeface="+mn-cs"/>
              </a:rPr>
              <a:t> in retrospect.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Click on the image to view a 2013 lecture by Patrick </a:t>
            </a:r>
            <a:r>
              <a:rPr lang="en-US" sz="1200" b="0" i="0" u="none" strike="noStrike" kern="1200" baseline="0" dirty="0" err="1" smtClean="0">
                <a:solidFill>
                  <a:schemeClr val="tx1"/>
                </a:solidFill>
                <a:latin typeface="+mn-lt"/>
                <a:ea typeface="+mn-ea"/>
                <a:cs typeface="+mn-cs"/>
              </a:rPr>
              <a:t>McGorry</a:t>
            </a:r>
            <a:r>
              <a:rPr lang="en-US" sz="1200" b="0" i="0" u="none" strike="noStrike" kern="1200" baseline="0" dirty="0" smtClean="0">
                <a:solidFill>
                  <a:schemeClr val="tx1"/>
                </a:solidFill>
                <a:latin typeface="+mn-lt"/>
                <a:ea typeface="+mn-ea"/>
                <a:cs typeface="+mn-cs"/>
              </a:rPr>
              <a:t> on “Early  intervention for psychosis: A new architecture and culture of care” (1:03:34)</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52</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Click on the image to view a video clip questioning the validity of the “ultra </a:t>
            </a:r>
            <a:r>
              <a:rPr lang="en-US" sz="1200" b="0" i="0" u="none" strike="noStrike" kern="1200" baseline="0" dirty="0" err="1" smtClean="0">
                <a:solidFill>
                  <a:schemeClr val="tx1"/>
                </a:solidFill>
                <a:latin typeface="+mn-lt"/>
                <a:ea typeface="+mn-ea"/>
                <a:cs typeface="+mn-cs"/>
              </a:rPr>
              <a:t>highrisk</a:t>
            </a:r>
            <a:r>
              <a:rPr lang="en-US" sz="1200" b="0" i="0" u="none" strike="noStrike" kern="1200" baseline="0" dirty="0" smtClean="0">
                <a:solidFill>
                  <a:schemeClr val="tx1"/>
                </a:solidFill>
                <a:latin typeface="+mn-lt"/>
                <a:ea typeface="+mn-ea"/>
                <a:cs typeface="+mn-cs"/>
              </a:rPr>
              <a:t> for psychosis “ model (2 parts)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purpose of identifying this high risk group is to prevent the development of a full-blown psychosis by early treatment. However, recent studies have found that the likelihood of transition to a full blown psychosis in this group of patients is only 16%, compared with earlier estimates of up to 60%.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third approach focuses on the so called “basic symptoms”, such as subtle disturbances of thought, speech, and perception which may be altered years prior to the onset of frank psychosis. The Bonn Scale for the Assessment of Basic Symptoms (BSABS; Huber &amp; Gross, 1989) has shown that presence of such basic symptoms predicts the development of schizophrenia with a probability of 70% over 10 years, while their absence excluded schizophrenia with a probability of 96%. Particular disturbances, such as thought interference, disturbances of receptive language, or visual distortions, predicted later schizophrenia with a probability of up to 91% (</a:t>
            </a:r>
            <a:r>
              <a:rPr lang="en-US" sz="1200" b="0" i="0" u="none" strike="noStrike" kern="1200" baseline="0" dirty="0" err="1" smtClean="0">
                <a:solidFill>
                  <a:schemeClr val="tx1"/>
                </a:solidFill>
                <a:latin typeface="+mn-lt"/>
                <a:ea typeface="+mn-ea"/>
                <a:cs typeface="+mn-cs"/>
              </a:rPr>
              <a:t>Klosterkotter</a:t>
            </a:r>
            <a:r>
              <a:rPr lang="en-US" sz="1200" b="0" i="0" u="none" strike="noStrike" kern="1200" baseline="0" dirty="0" smtClean="0">
                <a:solidFill>
                  <a:schemeClr val="tx1"/>
                </a:solidFill>
                <a:latin typeface="+mn-lt"/>
                <a:ea typeface="+mn-ea"/>
                <a:cs typeface="+mn-cs"/>
              </a:rPr>
              <a:t> et al, 2001). The BSABS is thought to detect individuals in an “early” prodromal phase characterized by the negative or deficit-like symptoms as well as neurocognitive deficits, while the “ultra-high risk” approach is more likely to identify youth in the late stage of the </a:t>
            </a:r>
            <a:r>
              <a:rPr lang="en-US" sz="1200" b="0" i="0" u="none" strike="noStrike" kern="1200" baseline="0" dirty="0" err="1" smtClean="0">
                <a:solidFill>
                  <a:schemeClr val="tx1"/>
                </a:solidFill>
                <a:latin typeface="+mn-lt"/>
                <a:ea typeface="+mn-ea"/>
                <a:cs typeface="+mn-cs"/>
              </a:rPr>
              <a:t>prodrome</a:t>
            </a:r>
            <a:r>
              <a:rPr lang="en-US" sz="1200" b="0" i="0" u="none" strike="noStrike"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possibility of a psychotic disorder should be considered in a young person who shows a deteriorating psychosocial functioning, is becoming socially withdrawn, performing worse for a sustained period at school or at work, or who is becoming more distressed or agitated without an adequate trigger. However, evidence of the effectiveness of different treatments, including antipsychotics, in reducing the likelihood of transition to psychosis is still lacking. Evidence is growing that psychological treatments, particularly CBT, may prevent or delay transition to psychosis in identified high risk populations. Given the limited evidence and the risks of antipsychotic treatment, the use of </a:t>
            </a:r>
            <a:r>
              <a:rPr lang="en-US" sz="1200" b="0" i="0" u="none" strike="noStrike" kern="1200" baseline="0" dirty="0" err="1" smtClean="0">
                <a:solidFill>
                  <a:schemeClr val="tx1"/>
                </a:solidFill>
                <a:latin typeface="+mn-lt"/>
                <a:ea typeface="+mn-ea"/>
                <a:cs typeface="+mn-cs"/>
              </a:rPr>
              <a:t>antipsychostics</a:t>
            </a:r>
            <a:r>
              <a:rPr lang="en-US" sz="1200" b="0" i="0" u="none" strike="noStrike" kern="1200" baseline="0" dirty="0" smtClean="0">
                <a:solidFill>
                  <a:schemeClr val="tx1"/>
                </a:solidFill>
                <a:latin typeface="+mn-lt"/>
                <a:ea typeface="+mn-ea"/>
                <a:cs typeface="+mn-cs"/>
              </a:rPr>
              <a:t> is not recommended in at risk youth.  In some cases, for example, if there is a rapid deterioration, severe suicide risk, or if there is severe aggression or hostility, a time-limited “therapeutic trial” may be appropriate.</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54</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Pharmacotherapy is the mainstay of treatment (</a:t>
            </a:r>
            <a:r>
              <a:rPr lang="en-US" sz="1200" b="0" i="0" u="none" strike="noStrike" kern="1200" baseline="0" dirty="0" err="1" smtClean="0">
                <a:solidFill>
                  <a:schemeClr val="tx1"/>
                </a:solidFill>
                <a:latin typeface="+mn-lt"/>
                <a:ea typeface="+mn-ea"/>
                <a:cs typeface="+mn-cs"/>
              </a:rPr>
              <a:t>Meuser</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McGurk</a:t>
            </a:r>
            <a:r>
              <a:rPr lang="en-US" sz="1200" b="0" i="0" u="none" strike="noStrike" kern="1200" baseline="0" dirty="0" smtClean="0">
                <a:solidFill>
                  <a:schemeClr val="tx1"/>
                </a:solidFill>
                <a:latin typeface="+mn-lt"/>
                <a:ea typeface="+mn-ea"/>
                <a:cs typeface="+mn-cs"/>
              </a:rPr>
              <a:t>, 2004; McClellan &amp; Stock, 2013) and is the focus of this chapter. It is of note that many patients with first-episode psychosis still receive medications inconsistent with current guidelines, even in high income Western countries. For example a US study found that almost 40% of people with first-episode psychosis in community mental health clinics could benefit from changes to their medication (Robinson et al, 2015). </a:t>
            </a:r>
          </a:p>
          <a:p>
            <a:r>
              <a:rPr lang="en-US" sz="1200" b="1" i="0" u="none" strike="noStrike" kern="1200" baseline="0" dirty="0" smtClean="0">
                <a:solidFill>
                  <a:schemeClr val="tx1"/>
                </a:solidFill>
                <a:latin typeface="+mn-lt"/>
                <a:ea typeface="+mn-ea"/>
                <a:cs typeface="+mn-cs"/>
              </a:rPr>
              <a:t>ANTIPSYCHOTIC DRUGS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Antipsychotic medications can be divided according to chemical structure, type of receptor binding, and clinical profile into two main groups: first generation and second generation. Some of the more commonly used antipsychotics are </a:t>
            </a:r>
            <a:r>
              <a:rPr lang="en-US" sz="1200" b="0" i="0" u="none" strike="noStrike" kern="1200" baseline="0" dirty="0" err="1" smtClean="0">
                <a:solidFill>
                  <a:schemeClr val="tx1"/>
                </a:solidFill>
                <a:latin typeface="+mn-lt"/>
                <a:ea typeface="+mn-ea"/>
                <a:cs typeface="+mn-cs"/>
              </a:rPr>
              <a:t>summarised</a:t>
            </a:r>
            <a:r>
              <a:rPr lang="en-US" sz="1200" b="0" i="0" u="none" strike="noStrike" kern="1200" baseline="0" dirty="0" smtClean="0">
                <a:solidFill>
                  <a:schemeClr val="tx1"/>
                </a:solidFill>
                <a:latin typeface="+mn-lt"/>
                <a:ea typeface="+mn-ea"/>
                <a:cs typeface="+mn-cs"/>
              </a:rPr>
              <a:t> in Table H.5.1.2. </a:t>
            </a:r>
          </a:p>
          <a:p>
            <a:r>
              <a:rPr lang="en-US" sz="1200" b="0" i="0" u="none" strike="noStrike" kern="1200" baseline="0" dirty="0" smtClean="0">
                <a:solidFill>
                  <a:schemeClr val="tx1"/>
                </a:solidFill>
                <a:latin typeface="+mn-lt"/>
                <a:ea typeface="+mn-ea"/>
                <a:cs typeface="+mn-cs"/>
              </a:rPr>
              <a:t>The first antipsychotic drug, chlorpromazine, was introduced in 1952. Many other dopamine antagonists with antipsychotic properties were synthesized subsequently: between 1954 and 1975, about 40 new antipsychotic drugs were introduced worldwide—these were the </a:t>
            </a:r>
            <a:r>
              <a:rPr lang="en-US" sz="1200" b="1" i="0" u="none" strike="noStrike" kern="1200" baseline="0" dirty="0" smtClean="0">
                <a:solidFill>
                  <a:schemeClr val="tx1"/>
                </a:solidFill>
                <a:latin typeface="+mn-lt"/>
                <a:ea typeface="+mn-ea"/>
                <a:cs typeface="+mn-cs"/>
              </a:rPr>
              <a:t>first generation</a:t>
            </a: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typical </a:t>
            </a:r>
            <a:r>
              <a:rPr lang="en-US" sz="1200" b="0" i="0" u="none" strike="noStrike" kern="1200" baseline="0" dirty="0" smtClean="0">
                <a:solidFill>
                  <a:schemeClr val="tx1"/>
                </a:solidFill>
                <a:latin typeface="+mn-lt"/>
                <a:ea typeface="+mn-ea"/>
                <a:cs typeface="+mn-cs"/>
              </a:rPr>
              <a:t>or </a:t>
            </a:r>
            <a:r>
              <a:rPr lang="en-US" sz="1200" b="1" i="0" u="none" strike="noStrike" kern="1200" baseline="0" dirty="0" smtClean="0">
                <a:solidFill>
                  <a:schemeClr val="tx1"/>
                </a:solidFill>
                <a:latin typeface="+mn-lt"/>
                <a:ea typeface="+mn-ea"/>
                <a:cs typeface="+mn-cs"/>
              </a:rPr>
              <a:t>traditional antipsychotics</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A new group of antipsychotics (</a:t>
            </a:r>
            <a:r>
              <a:rPr lang="en-US" sz="1200" b="1" i="0" u="none" strike="noStrike" kern="1200" baseline="0" dirty="0" smtClean="0">
                <a:solidFill>
                  <a:schemeClr val="tx1"/>
                </a:solidFill>
                <a:latin typeface="+mn-lt"/>
                <a:ea typeface="+mn-ea"/>
                <a:cs typeface="+mn-cs"/>
              </a:rPr>
              <a:t>second generation </a:t>
            </a:r>
            <a:r>
              <a:rPr lang="en-US" sz="1200" b="0" i="0" u="none" strike="noStrike" kern="1200" baseline="0" dirty="0" smtClean="0">
                <a:solidFill>
                  <a:schemeClr val="tx1"/>
                </a:solidFill>
                <a:latin typeface="+mn-lt"/>
                <a:ea typeface="+mn-ea"/>
                <a:cs typeface="+mn-cs"/>
              </a:rPr>
              <a:t>or </a:t>
            </a:r>
            <a:r>
              <a:rPr lang="en-US" sz="1200" b="1" i="0" u="none" strike="noStrike" kern="1200" baseline="0" dirty="0" smtClean="0">
                <a:solidFill>
                  <a:schemeClr val="tx1"/>
                </a:solidFill>
                <a:latin typeface="+mn-lt"/>
                <a:ea typeface="+mn-ea"/>
                <a:cs typeface="+mn-cs"/>
              </a:rPr>
              <a:t>atypical</a:t>
            </a:r>
            <a:r>
              <a:rPr lang="en-US" sz="1200" b="0" i="0" u="none" strike="noStrike" kern="1200" baseline="0" dirty="0" smtClean="0">
                <a:solidFill>
                  <a:schemeClr val="tx1"/>
                </a:solidFill>
                <a:latin typeface="+mn-lt"/>
                <a:ea typeface="+mn-ea"/>
                <a:cs typeface="+mn-cs"/>
              </a:rPr>
              <a:t>) emerged in the 1980s. The second generation antipsychotics showed similar effectiveness but fewer extrapyramidal effects. </a:t>
            </a:r>
          </a:p>
          <a:p>
            <a:r>
              <a:rPr lang="en-US" sz="1200" b="0" i="0" u="none" strike="noStrike" kern="1200" baseline="0" dirty="0" smtClean="0">
                <a:solidFill>
                  <a:schemeClr val="tx1"/>
                </a:solidFill>
                <a:latin typeface="+mn-lt"/>
                <a:ea typeface="+mn-ea"/>
                <a:cs typeface="+mn-cs"/>
              </a:rPr>
              <a:t>Clozapine, the first atypical antipsychotic, was introduced in Europe in 1971. It was withdrawn by the manufacturer in 1975 because it could cause </a:t>
            </a:r>
            <a:r>
              <a:rPr lang="en-US" sz="1200" b="0" i="0" u="none" strike="noStrike" kern="1200" baseline="0" dirty="0" err="1" smtClean="0">
                <a:solidFill>
                  <a:schemeClr val="tx1"/>
                </a:solidFill>
                <a:latin typeface="+mn-lt"/>
                <a:ea typeface="+mn-ea"/>
                <a:cs typeface="+mn-cs"/>
              </a:rPr>
              <a:t>agranulocytosis</a:t>
            </a:r>
            <a:r>
              <a:rPr lang="en-US" sz="1200" b="0" i="0" u="none" strike="noStrike" kern="1200" baseline="0" dirty="0" smtClean="0">
                <a:solidFill>
                  <a:schemeClr val="tx1"/>
                </a:solidFill>
                <a:latin typeface="+mn-lt"/>
                <a:ea typeface="+mn-ea"/>
                <a:cs typeface="+mn-cs"/>
              </a:rPr>
              <a:t>. Its use with the appropriate monitoring was approved in 1989 after having been shown to be effective in treatment-resistant schizophrenia and in reducing suicide rate in patients with schizophrenia.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All antipsychotic drugs interact with a variety of neurotransmitter systems. First generation antipsychotics typically block dopamine receptors (especially D2 receptors). They reduce positive symptoms, such as delusions, hallucinations, formal thought disorder, as well as other non-specific symptoms such as agitation and aggressiveness. They are also associated with elevated prolactin secretion, extrapyramidal side effects such as tremor, dystonia and tardive dyskinesia, and with rare but potentially fatal side effects such as neuroleptic malignant syndrome. Figure H.5.1.1 shows the main dopamine pathways and effects of antipsychotic medication according to pathway. </a:t>
            </a:r>
          </a:p>
          <a:p>
            <a:r>
              <a:rPr lang="en-US" sz="1200" b="0" i="0" u="none" strike="noStrike" kern="1200" baseline="0" dirty="0" smtClean="0">
                <a:solidFill>
                  <a:schemeClr val="tx1"/>
                </a:solidFill>
                <a:latin typeface="+mn-lt"/>
                <a:ea typeface="+mn-ea"/>
                <a:cs typeface="+mn-cs"/>
              </a:rPr>
              <a:t>Second generation antipsychotics vary in their receptor affinity, targeting mainly serotoninergic (5HT2A) as well as D2 and other receptors (e.g., M1, D4, D5). It was believed initially that second generation antipsychotics were effective in reducing negative symptoms. However, evidence of this is inconclusive. Because extrapyramidal symptoms can exacerbate negative symptoms and because second generation antipsychotics have fewer extrapyramidal effects, this can give the false impression of a reduction in negative symptoms with atypical antipsychotics. Second generation antipsychotics mainly cause weight gain, </a:t>
            </a:r>
            <a:r>
              <a:rPr lang="en-US" sz="1200" b="0" i="0" u="none" strike="noStrike" kern="1200" baseline="0" dirty="0" err="1" smtClean="0">
                <a:solidFill>
                  <a:schemeClr val="tx1"/>
                </a:solidFill>
                <a:latin typeface="+mn-lt"/>
                <a:ea typeface="+mn-ea"/>
                <a:cs typeface="+mn-cs"/>
              </a:rPr>
              <a:t>dyslipidaemia</a:t>
            </a:r>
            <a:r>
              <a:rPr lang="en-US" sz="1200" b="0" i="0" u="none" strike="noStrike" kern="1200" baseline="0" dirty="0" smtClean="0">
                <a:solidFill>
                  <a:schemeClr val="tx1"/>
                </a:solidFill>
                <a:latin typeface="+mn-lt"/>
                <a:ea typeface="+mn-ea"/>
                <a:cs typeface="+mn-cs"/>
              </a:rPr>
              <a:t>, and type II diabetes.</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H.5.1.1 shows the main dopamine pathways  in the brain</a:t>
            </a:r>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H.5.1.1 shows the effects of antipsychotic medication according to pathway. </a:t>
            </a:r>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206162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3FF54-3BFC-0043-AC4A-FBEA9026A6CE}" type="datetimeFigureOut">
              <a:rPr lang="en-US" smtClean="0"/>
              <a:t>12/13/15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12/13/15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3FF54-3BFC-0043-AC4A-FBEA9026A6CE}" type="datetimeFigureOut">
              <a:rPr lang="en-US" smtClean="0"/>
              <a:t>12/13/15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3FF54-3BFC-0043-AC4A-FBEA9026A6CE}" type="datetimeFigureOut">
              <a:rPr lang="en-US" smtClean="0"/>
              <a:t>12/13/15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3FF54-3BFC-0043-AC4A-FBEA9026A6CE}" type="datetimeFigureOut">
              <a:rPr lang="en-US" smtClean="0"/>
              <a:t>12/13/15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12/13/15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12/13/15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12/13/15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www.youtube.com/watch?v=weV0IEWQ9NI" TargetMode="External"/><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2krwEbm5hBo" TargetMode="External"/><Relationship Id="rId4" Type="http://schemas.openxmlformats.org/officeDocument/2006/relationships/image" Target="../media/image3.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https://www.youtube.com/watch?v=Rws1niDxqK8%23https://www.youtube.com/watch?v=Rws1niDxqK8" TargetMode="External"/><Relationship Id="rId6" Type="http://schemas.openxmlformats.org/officeDocument/2006/relationships/hyperlink" Target="https://www.youtube.com/watch?v=Rws1niDxqK8"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6.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3.png"/><Relationship Id="rId5" Type="http://schemas.openxmlformats.org/officeDocument/2006/relationships/hyperlink" Target="https://www.youtube.com/watch?v=wgXUFPnfb9Q&amp;feature=youtu.be" TargetMode="External"/><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hyperlink" Target="https://www.youtube.com/watch?v=wgXUFPnfb9Q&amp;feature=youtu.be" TargetMode="External"/><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smtClean="0">
                <a:solidFill>
                  <a:schemeClr val="bg1"/>
                </a:solidFill>
              </a:rPr>
              <a:t>OTHER  </a:t>
            </a:r>
            <a:r>
              <a:rPr lang="en-US" dirty="0">
                <a:solidFill>
                  <a:schemeClr val="bg1"/>
                </a:solidFill>
              </a:rPr>
              <a:t>DISORDERS</a:t>
            </a:r>
          </a:p>
        </p:txBody>
      </p:sp>
      <p:sp>
        <p:nvSpPr>
          <p:cNvPr id="8" name="TextBox 7"/>
          <p:cNvSpPr txBox="1"/>
          <p:nvPr/>
        </p:nvSpPr>
        <p:spPr>
          <a:xfrm>
            <a:off x="5662980" y="692116"/>
            <a:ext cx="3481019" cy="3970318"/>
          </a:xfrm>
          <a:prstGeom prst="rect">
            <a:avLst/>
          </a:prstGeom>
          <a:solidFill>
            <a:schemeClr val="bg1"/>
          </a:solidFill>
          <a:ln>
            <a:solidFill>
              <a:schemeClr val="bg1">
                <a:lumMod val="65000"/>
              </a:schemeClr>
            </a:solidFill>
          </a:ln>
        </p:spPr>
        <p:txBody>
          <a:bodyPr wrap="square" rtlCol="0">
            <a:spAutoFit/>
          </a:bodyPr>
          <a:lstStyle/>
          <a:p>
            <a:pPr algn="ctr"/>
            <a:r>
              <a:rPr lang="en-US" sz="3600" dirty="0" smtClean="0">
                <a:solidFill>
                  <a:schemeClr val="accent3">
                    <a:lumMod val="75000"/>
                  </a:schemeClr>
                </a:solidFill>
              </a:rPr>
              <a:t>Using Antipsychotic Medication for the Treatment of Schizophrenia in in Children and Adolescents</a:t>
            </a:r>
            <a:endParaRPr lang="en-US" sz="3600" dirty="0">
              <a:solidFill>
                <a:schemeClr val="accent3">
                  <a:lumMod val="75000"/>
                </a:schemeClr>
              </a:solidFill>
            </a:endParaRP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smtClean="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smtClean="0">
                <a:solidFill>
                  <a:schemeClr val="bg1"/>
                </a:solidFill>
              </a:rPr>
              <a:t>Chapter H.5.1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rPr>
              <a:t>Powerpoint</a:t>
            </a:r>
            <a:r>
              <a:rPr lang="en-US"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endParaRPr lang="en-US"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pic>
        <p:nvPicPr>
          <p:cNvPr id="6" name="Picture 5" descr="Screen Shot 2015-04-25 at 5.22.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
        <p:nvSpPr>
          <p:cNvPr id="13" name="TextBox 12"/>
          <p:cNvSpPr txBox="1"/>
          <p:nvPr/>
        </p:nvSpPr>
        <p:spPr>
          <a:xfrm>
            <a:off x="5662981" y="4662434"/>
            <a:ext cx="3481018" cy="1200328"/>
          </a:xfrm>
          <a:prstGeom prst="rect">
            <a:avLst/>
          </a:prstGeom>
          <a:noFill/>
        </p:spPr>
        <p:txBody>
          <a:bodyPr wrap="square" rtlCol="0">
            <a:spAutoFit/>
          </a:bodyPr>
          <a:lstStyle/>
          <a:p>
            <a:pPr algn="ctr"/>
            <a:r>
              <a:rPr lang="en-US" sz="2400" dirty="0" err="1" smtClean="0"/>
              <a:t>Maite</a:t>
            </a:r>
            <a:r>
              <a:rPr lang="en-US" sz="2400" dirty="0" smtClean="0"/>
              <a:t> </a:t>
            </a:r>
            <a:r>
              <a:rPr lang="en-US" sz="2400" dirty="0" err="1" smtClean="0"/>
              <a:t>Ferrin</a:t>
            </a:r>
            <a:r>
              <a:rPr lang="en-US" sz="2400" dirty="0" smtClean="0"/>
              <a:t>, Helen </a:t>
            </a:r>
            <a:r>
              <a:rPr lang="en-US" sz="2400" dirty="0" err="1" smtClean="0"/>
              <a:t>Gosney</a:t>
            </a:r>
            <a:r>
              <a:rPr lang="en-US" sz="2400" dirty="0" smtClean="0"/>
              <a:t>, Arianna Marconi &amp; Joseph M Rey</a:t>
            </a:r>
            <a:endParaRPr lang="en-US" sz="2400" dirty="0"/>
          </a:p>
        </p:txBody>
      </p:sp>
    </p:spTree>
    <p:extLst>
      <p:ext uri="{BB962C8B-B14F-4D97-AF65-F5344CB8AC3E}">
        <p14:creationId xmlns:p14="http://schemas.microsoft.com/office/powerpoint/2010/main" val="39870828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Dopamine Pathways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Content Placeholder 3" descr="Screen Shot 2015-12-02 at 11.24.16 PM.png"/>
          <p:cNvPicPr>
            <a:picLocks noGrp="1" noChangeAspect="1"/>
          </p:cNvPicPr>
          <p:nvPr>
            <p:ph idx="1"/>
          </p:nvPr>
        </p:nvPicPr>
        <p:blipFill>
          <a:blip r:embed="rId3">
            <a:extLst>
              <a:ext uri="{28A0092B-C50C-407E-A947-70E740481C1C}">
                <a14:useLocalDpi xmlns:a14="http://schemas.microsoft.com/office/drawing/2010/main" val="0"/>
              </a:ext>
            </a:extLst>
          </a:blip>
          <a:srcRect t="2660" b="2660"/>
          <a:stretch>
            <a:fillRect/>
          </a:stretch>
        </p:blipFill>
        <p:spPr/>
      </p:pic>
      <p:pic>
        <p:nvPicPr>
          <p:cNvPr id="7" name="Picture 3"/>
          <p:cNvPicPr>
            <a:picLocks noChangeAspect="1" noChangeArrowheads="1"/>
          </p:cNvPicPr>
          <p:nvPr/>
        </p:nvPicPr>
        <p:blipFill>
          <a:blip r:embed="rId4"/>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14505352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Dopamine Pathways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Content Placeholder 3" descr="Screen Shot 2015-12-02 at 11.25.05 PM.png"/>
          <p:cNvPicPr>
            <a:picLocks noGrp="1" noChangeAspect="1"/>
          </p:cNvPicPr>
          <p:nvPr>
            <p:ph idx="1"/>
          </p:nvPr>
        </p:nvPicPr>
        <p:blipFill>
          <a:blip r:embed="rId3">
            <a:extLst>
              <a:ext uri="{28A0092B-C50C-407E-A947-70E740481C1C}">
                <a14:useLocalDpi xmlns:a14="http://schemas.microsoft.com/office/drawing/2010/main" val="0"/>
              </a:ext>
            </a:extLst>
          </a:blip>
          <a:srcRect t="-4345" b="-4345"/>
          <a:stretch>
            <a:fillRect/>
          </a:stretch>
        </p:blipFill>
        <p:spPr/>
      </p:pic>
      <p:pic>
        <p:nvPicPr>
          <p:cNvPr id="10" name="Picture 3"/>
          <p:cNvPicPr>
            <a:picLocks noChangeAspect="1" noChangeArrowheads="1"/>
          </p:cNvPicPr>
          <p:nvPr/>
        </p:nvPicPr>
        <p:blipFill>
          <a:blip r:embed="rId4"/>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673161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Antipsychotic Drugs: Mechanism of Action</a:t>
            </a: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3" name="TextBox 2"/>
          <p:cNvSpPr txBox="1"/>
          <p:nvPr/>
        </p:nvSpPr>
        <p:spPr>
          <a:xfrm>
            <a:off x="1423192" y="6064377"/>
            <a:ext cx="6678048" cy="369332"/>
          </a:xfrm>
          <a:prstGeom prst="rect">
            <a:avLst/>
          </a:prstGeom>
          <a:noFill/>
        </p:spPr>
        <p:txBody>
          <a:bodyPr wrap="square" rtlCol="0">
            <a:spAutoFit/>
          </a:bodyPr>
          <a:lstStyle/>
          <a:p>
            <a:pPr algn="ctr"/>
            <a:r>
              <a:rPr lang="en-US" dirty="0" smtClean="0">
                <a:hlinkClick r:id="rId4"/>
              </a:rPr>
              <a:t>https://www.youtube.com/watch?v=weV0IEWQ9NI</a:t>
            </a:r>
            <a:endParaRPr lang="en-US" dirty="0"/>
          </a:p>
        </p:txBody>
      </p:sp>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640" y="1705877"/>
            <a:ext cx="6705600" cy="3728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09519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D2 Receptor Occupancy and Clinical Effect</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28701" y="1689101"/>
            <a:ext cx="7377512" cy="418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2756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First generation Antipsychotics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2" name="Content Placeholder 1" descr="Screen Shot 2015-12-02 at 11.12.11 PM.png"/>
          <p:cNvPicPr>
            <a:picLocks noGrp="1" noChangeAspect="1"/>
          </p:cNvPicPr>
          <p:nvPr>
            <p:ph idx="1"/>
          </p:nvPr>
        </p:nvPicPr>
        <p:blipFill>
          <a:blip r:embed="rId3">
            <a:extLst>
              <a:ext uri="{28A0092B-C50C-407E-A947-70E740481C1C}">
                <a14:useLocalDpi xmlns:a14="http://schemas.microsoft.com/office/drawing/2010/main" val="0"/>
              </a:ext>
            </a:extLst>
          </a:blip>
          <a:srcRect t="-19791" b="-19791"/>
          <a:stretch>
            <a:fillRect/>
          </a:stretch>
        </p:blipFill>
        <p:spPr>
          <a:xfrm>
            <a:off x="457200" y="1001670"/>
            <a:ext cx="8229600" cy="4865668"/>
          </a:xfrm>
        </p:spPr>
      </p:pic>
      <p:sp>
        <p:nvSpPr>
          <p:cNvPr id="8" name="TextBox 7"/>
          <p:cNvSpPr txBox="1"/>
          <p:nvPr/>
        </p:nvSpPr>
        <p:spPr>
          <a:xfrm>
            <a:off x="4102100" y="1001670"/>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 name="Picture 2" descr="Screen Shot 2015-12-02 at 11.13.5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76" y="5166762"/>
            <a:ext cx="8029944" cy="1247904"/>
          </a:xfrm>
          <a:prstGeom prst="rect">
            <a:avLst/>
          </a:prstGeom>
        </p:spPr>
      </p:pic>
      <p:pic>
        <p:nvPicPr>
          <p:cNvPr id="10" name="Picture 3"/>
          <p:cNvPicPr>
            <a:picLocks noChangeAspect="1" noChangeArrowheads="1"/>
          </p:cNvPicPr>
          <p:nvPr/>
        </p:nvPicPr>
        <p:blipFill>
          <a:blip r:embed="rId5"/>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321988170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Second Generation Antipsychotics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2" name="Content Placeholder 1" descr="Screen Shot 2015-12-02 at 11.12.35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1717" t="-1" b="49428"/>
          <a:stretch/>
        </p:blipFill>
        <p:spPr>
          <a:xfrm>
            <a:off x="457200" y="1417638"/>
            <a:ext cx="8229600" cy="5084762"/>
          </a:xfrm>
        </p:spPr>
      </p:pic>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 name="Picture 3"/>
          <p:cNvPicPr>
            <a:picLocks noChangeAspect="1" noChangeArrowheads="1"/>
          </p:cNvPicPr>
          <p:nvPr/>
        </p:nvPicPr>
        <p:blipFill>
          <a:blip r:embed="rId4"/>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17709956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Second Generation Antipsychotics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pic>
        <p:nvPicPr>
          <p:cNvPr id="4" name="Content Placeholder 3" descr="Screen Shot 2015-12-02 at 11.19.33 PM.png"/>
          <p:cNvPicPr>
            <a:picLocks noGrp="1" noChangeAspect="1"/>
          </p:cNvPicPr>
          <p:nvPr>
            <p:ph idx="1"/>
          </p:nvPr>
        </p:nvPicPr>
        <p:blipFill>
          <a:blip r:embed="rId4">
            <a:extLst>
              <a:ext uri="{28A0092B-C50C-407E-A947-70E740481C1C}">
                <a14:useLocalDpi xmlns:a14="http://schemas.microsoft.com/office/drawing/2010/main" val="0"/>
              </a:ext>
            </a:extLst>
          </a:blip>
          <a:srcRect t="-5224" b="-5224"/>
          <a:stretch>
            <a:fillRect/>
          </a:stretch>
        </p:blipFill>
        <p:spPr/>
      </p:pic>
    </p:spTree>
    <p:extLst>
      <p:ext uri="{BB962C8B-B14F-4D97-AF65-F5344CB8AC3E}">
        <p14:creationId xmlns:p14="http://schemas.microsoft.com/office/powerpoint/2010/main" val="42399708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Choosing an Antipsychotic</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2" name="Content Placeholder 1"/>
          <p:cNvSpPr>
            <a:spLocks noGrp="1"/>
          </p:cNvSpPr>
          <p:nvPr>
            <p:ph idx="1"/>
          </p:nvPr>
        </p:nvSpPr>
        <p:spPr/>
        <p:txBody>
          <a:bodyPr>
            <a:normAutofit/>
          </a:bodyPr>
          <a:lstStyle/>
          <a:p>
            <a:r>
              <a:rPr lang="en-US" dirty="0" smtClean="0"/>
              <a:t>Not much data for kids and teens</a:t>
            </a:r>
          </a:p>
          <a:p>
            <a:r>
              <a:rPr lang="en-US" dirty="0" smtClean="0"/>
              <a:t>Most data extrapolated from adult studies</a:t>
            </a:r>
          </a:p>
          <a:p>
            <a:r>
              <a:rPr lang="en-US" dirty="0" smtClean="0"/>
              <a:t>Unclear efficacy in typical </a:t>
            </a:r>
            <a:r>
              <a:rPr lang="en-US" dirty="0" err="1" smtClean="0"/>
              <a:t>vs</a:t>
            </a:r>
            <a:r>
              <a:rPr lang="en-US" dirty="0" smtClean="0"/>
              <a:t> atypical</a:t>
            </a:r>
          </a:p>
          <a:p>
            <a:r>
              <a:rPr lang="en-US" dirty="0"/>
              <a:t>Choice of right antipsychotic mostly trial and </a:t>
            </a:r>
            <a:r>
              <a:rPr lang="en-US" dirty="0" smtClean="0"/>
              <a:t>error</a:t>
            </a:r>
          </a:p>
          <a:p>
            <a:r>
              <a:rPr lang="en-US" dirty="0" smtClean="0"/>
              <a:t>Most guidelines recommend atypical first</a:t>
            </a:r>
          </a:p>
          <a:p>
            <a:r>
              <a:rPr lang="en-US" dirty="0" smtClean="0"/>
              <a:t>If not available, start haloperidol or chlorpromazine low and slow to minimize EPS</a:t>
            </a:r>
          </a:p>
          <a:p>
            <a:endParaRPr lang="en-US" dirty="0"/>
          </a:p>
        </p:txBody>
      </p:sp>
    </p:spTree>
    <p:extLst>
      <p:ext uri="{BB962C8B-B14F-4D97-AF65-F5344CB8AC3E}">
        <p14:creationId xmlns:p14="http://schemas.microsoft.com/office/powerpoint/2010/main" val="32402977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Effectiveness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2" name="Content Placeholder 1"/>
          <p:cNvSpPr>
            <a:spLocks noGrp="1"/>
          </p:cNvSpPr>
          <p:nvPr>
            <p:ph idx="1"/>
          </p:nvPr>
        </p:nvSpPr>
        <p:spPr/>
        <p:txBody>
          <a:bodyPr>
            <a:normAutofit/>
          </a:bodyPr>
          <a:lstStyle/>
          <a:p>
            <a:r>
              <a:rPr lang="en-US" dirty="0" smtClean="0"/>
              <a:t>Treatment of 1</a:t>
            </a:r>
            <a:r>
              <a:rPr lang="en-US" baseline="30000" dirty="0" smtClean="0"/>
              <a:t>st</a:t>
            </a:r>
            <a:r>
              <a:rPr lang="en-US" dirty="0" smtClean="0"/>
              <a:t> episode psychosis:</a:t>
            </a:r>
          </a:p>
          <a:p>
            <a:pPr lvl="1"/>
            <a:r>
              <a:rPr lang="en-US" dirty="0" smtClean="0"/>
              <a:t>80 % better  first antipsychotic</a:t>
            </a:r>
          </a:p>
          <a:p>
            <a:pPr lvl="1"/>
            <a:r>
              <a:rPr lang="en-US" dirty="0" smtClean="0"/>
              <a:t>5% better with different antipsychotic</a:t>
            </a:r>
          </a:p>
          <a:p>
            <a:pPr lvl="1"/>
            <a:r>
              <a:rPr lang="en-US" dirty="0" smtClean="0"/>
              <a:t>15% treatment resistant</a:t>
            </a:r>
          </a:p>
          <a:p>
            <a:pPr lvl="2"/>
            <a:r>
              <a:rPr lang="en-US" dirty="0" smtClean="0"/>
              <a:t>¾ of these better on clozapine</a:t>
            </a:r>
          </a:p>
          <a:p>
            <a:r>
              <a:rPr lang="en-US" dirty="0" smtClean="0"/>
              <a:t>Recurrence common</a:t>
            </a:r>
          </a:p>
          <a:p>
            <a:r>
              <a:rPr lang="en-US" dirty="0"/>
              <a:t>I</a:t>
            </a:r>
            <a:r>
              <a:rPr lang="en-US" dirty="0" smtClean="0"/>
              <a:t>mportant to prevent exacerbations given major life tasks of young adulthood</a:t>
            </a:r>
            <a:endParaRPr lang="en-US" dirty="0"/>
          </a:p>
          <a:p>
            <a:endParaRPr lang="en-US" dirty="0"/>
          </a:p>
        </p:txBody>
      </p:sp>
    </p:spTree>
    <p:extLst>
      <p:ext uri="{BB962C8B-B14F-4D97-AF65-F5344CB8AC3E}">
        <p14:creationId xmlns:p14="http://schemas.microsoft.com/office/powerpoint/2010/main" val="388170355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Long-Acting Injectable Antipsychotics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417638"/>
            <a:ext cx="8229601" cy="5084600"/>
          </a:xfrm>
        </p:spPr>
        <p:txBody>
          <a:bodyPr>
            <a:normAutofit fontScale="92500" lnSpcReduction="10000"/>
          </a:bodyPr>
          <a:lstStyle/>
          <a:p>
            <a:r>
              <a:rPr lang="en-US" dirty="0"/>
              <a:t>A</a:t>
            </a:r>
            <a:r>
              <a:rPr lang="en-US" dirty="0" smtClean="0"/>
              <a:t>ka depot antipsychotics</a:t>
            </a:r>
          </a:p>
          <a:p>
            <a:r>
              <a:rPr lang="en-US" dirty="0" smtClean="0"/>
              <a:t>Developed to enhance adherence</a:t>
            </a:r>
          </a:p>
          <a:p>
            <a:r>
              <a:rPr lang="en-US" dirty="0" smtClean="0"/>
              <a:t>1</a:t>
            </a:r>
            <a:r>
              <a:rPr lang="en-US" baseline="30000" dirty="0" smtClean="0"/>
              <a:t>st</a:t>
            </a:r>
            <a:r>
              <a:rPr lang="en-US" dirty="0" smtClean="0"/>
              <a:t>= </a:t>
            </a:r>
            <a:r>
              <a:rPr lang="en-US" dirty="0" err="1" smtClean="0"/>
              <a:t>fluphenazine</a:t>
            </a:r>
            <a:r>
              <a:rPr lang="en-US" dirty="0" smtClean="0"/>
              <a:t> </a:t>
            </a:r>
            <a:r>
              <a:rPr lang="en-US" dirty="0" err="1" smtClean="0"/>
              <a:t>enanthate</a:t>
            </a:r>
            <a:r>
              <a:rPr lang="en-US" dirty="0" smtClean="0"/>
              <a:t> and </a:t>
            </a:r>
            <a:r>
              <a:rPr lang="en-US" dirty="0" err="1" smtClean="0"/>
              <a:t>decanoate</a:t>
            </a:r>
            <a:endParaRPr lang="en-US" dirty="0" smtClean="0"/>
          </a:p>
          <a:p>
            <a:r>
              <a:rPr lang="en-US" dirty="0" smtClean="0"/>
              <a:t> </a:t>
            </a:r>
            <a:r>
              <a:rPr lang="en-US" dirty="0"/>
              <a:t>C</a:t>
            </a:r>
            <a:r>
              <a:rPr lang="en-US" dirty="0" smtClean="0"/>
              <a:t>linician concerns</a:t>
            </a:r>
          </a:p>
          <a:p>
            <a:pPr lvl="1"/>
            <a:r>
              <a:rPr lang="en-US" dirty="0" smtClean="0"/>
              <a:t>Association with worse side effects?</a:t>
            </a:r>
          </a:p>
          <a:p>
            <a:pPr lvl="1"/>
            <a:r>
              <a:rPr lang="en-US" dirty="0"/>
              <a:t>P</a:t>
            </a:r>
            <a:r>
              <a:rPr lang="en-US" dirty="0" smtClean="0"/>
              <a:t>atients’ acceptance?</a:t>
            </a:r>
          </a:p>
          <a:p>
            <a:pPr lvl="1"/>
            <a:r>
              <a:rPr lang="en-US" dirty="0" smtClean="0"/>
              <a:t>Reduced patient autonomy?</a:t>
            </a:r>
          </a:p>
          <a:p>
            <a:pPr lvl="1"/>
            <a:r>
              <a:rPr lang="en-US" dirty="0" smtClean="0"/>
              <a:t>Nursing involvement?</a:t>
            </a:r>
          </a:p>
          <a:p>
            <a:pPr lvl="1"/>
            <a:r>
              <a:rPr lang="en-US" dirty="0" smtClean="0"/>
              <a:t>Less fashionable?</a:t>
            </a:r>
          </a:p>
          <a:p>
            <a:pPr lvl="1"/>
            <a:r>
              <a:rPr lang="en-US" dirty="0" smtClean="0"/>
              <a:t>Less knowledge and experience?</a:t>
            </a:r>
          </a:p>
          <a:p>
            <a:pPr lvl="1"/>
            <a:r>
              <a:rPr lang="en-US" dirty="0" smtClean="0"/>
              <a:t>Cost?</a:t>
            </a:r>
          </a:p>
          <a:p>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24761826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smtClean="0"/>
              <a:t>The </a:t>
            </a:r>
            <a:r>
              <a:rPr lang="en-US" sz="1800" dirty="0"/>
              <a:t>“IACAPAP Textbook of Child and Adolescent Mental Health” is </a:t>
            </a:r>
            <a:r>
              <a:rPr lang="en-US" sz="1800" dirty="0" smtClean="0"/>
              <a:t>available </a:t>
            </a:r>
            <a:r>
              <a:rPr lang="en-US" sz="1800" dirty="0"/>
              <a:t>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Please </a:t>
            </a:r>
            <a:r>
              <a:rPr lang="en-US" sz="1800" dirty="0"/>
              <a:t>note that this </a:t>
            </a:r>
            <a:r>
              <a:rPr lang="en-US" sz="1800" dirty="0" smtClean="0"/>
              <a:t>book and its companion </a:t>
            </a:r>
            <a:r>
              <a:rPr lang="en-US" sz="1800" dirty="0" err="1" smtClean="0"/>
              <a:t>powerpoint</a:t>
            </a:r>
            <a:r>
              <a:rPr lang="en-US" sz="1800" dirty="0" smtClean="0"/>
              <a:t> are:</a:t>
            </a:r>
            <a:r>
              <a:rPr lang="en-US" sz="1800" dirty="0"/>
              <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a:t>
            </a:r>
            <a:r>
              <a:rPr lang="en-US" sz="1800" dirty="0" smtClean="0"/>
              <a:t>-	commercial </a:t>
            </a:r>
            <a:r>
              <a:rPr lang="en-US" sz="1800" dirty="0"/>
              <a:t>License. According to this, use, distribution and reproduction in any </a:t>
            </a:r>
            <a:r>
              <a:rPr lang="en-US" sz="1800" dirty="0" smtClean="0"/>
              <a:t>	medium </a:t>
            </a:r>
            <a:r>
              <a:rPr lang="en-US" sz="1800" dirty="0"/>
              <a:t>are allowed without prior permission provided the original work is </a:t>
            </a:r>
            <a:r>
              <a:rPr lang="en-US" sz="1800" dirty="0" smtClean="0"/>
              <a:t>	properly </a:t>
            </a:r>
            <a:r>
              <a:rPr lang="en-US" sz="1800" dirty="0"/>
              <a:t>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Long-Acting Injectable Antipsychotics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4469230" cy="5084600"/>
          </a:xfrm>
        </p:spPr>
        <p:txBody>
          <a:bodyPr>
            <a:normAutofit/>
          </a:bodyPr>
          <a:lstStyle/>
          <a:p>
            <a:pPr marL="0" indent="0">
              <a:buNone/>
            </a:pPr>
            <a:r>
              <a:rPr lang="en-US" sz="4000" dirty="0" smtClean="0"/>
              <a:t>Oral Formulations:</a:t>
            </a:r>
          </a:p>
          <a:p>
            <a:r>
              <a:rPr lang="en-US" dirty="0" smtClean="0"/>
              <a:t>Rapid discontinuation</a:t>
            </a:r>
          </a:p>
          <a:p>
            <a:r>
              <a:rPr lang="en-US" dirty="0" smtClean="0"/>
              <a:t>Enhanced autonomy</a:t>
            </a:r>
          </a:p>
          <a:p>
            <a:r>
              <a:rPr lang="en-US" dirty="0" smtClean="0"/>
              <a:t>Less frequent visits</a:t>
            </a:r>
            <a:endParaRPr lang="en-US" dirty="0"/>
          </a:p>
        </p:txBody>
      </p:sp>
      <p:sp>
        <p:nvSpPr>
          <p:cNvPr id="8" name="TextBox 7"/>
          <p:cNvSpPr txBox="1"/>
          <p:nvPr/>
        </p:nvSpPr>
        <p:spPr>
          <a:xfrm>
            <a:off x="4773163" y="1417638"/>
            <a:ext cx="4370836" cy="3939540"/>
          </a:xfrm>
          <a:prstGeom prst="rect">
            <a:avLst/>
          </a:prstGeom>
          <a:noFill/>
        </p:spPr>
        <p:txBody>
          <a:bodyPr wrap="square" rtlCol="0">
            <a:spAutoFit/>
          </a:bodyPr>
          <a:lstStyle/>
          <a:p>
            <a:r>
              <a:rPr lang="en-US" sz="4000" dirty="0" smtClean="0"/>
              <a:t>   </a:t>
            </a:r>
            <a:r>
              <a:rPr lang="en-US" sz="4000" dirty="0" err="1" smtClean="0"/>
              <a:t>Injectables</a:t>
            </a:r>
            <a:r>
              <a:rPr lang="en-US" sz="4000" dirty="0" smtClean="0"/>
              <a:t>:</a:t>
            </a:r>
          </a:p>
          <a:p>
            <a:pPr marL="457200" indent="-457200">
              <a:buFont typeface="Arial"/>
              <a:buChar char="•"/>
            </a:pPr>
            <a:r>
              <a:rPr lang="en-US" sz="3200" dirty="0" smtClean="0"/>
              <a:t>Detection of relapse</a:t>
            </a:r>
          </a:p>
          <a:p>
            <a:pPr marL="457200" indent="-457200">
              <a:buFont typeface="Arial"/>
              <a:buChar char="•"/>
            </a:pPr>
            <a:r>
              <a:rPr lang="en-US" sz="3200" dirty="0" smtClean="0"/>
              <a:t>Relapse prevention</a:t>
            </a:r>
          </a:p>
          <a:p>
            <a:pPr marL="457200" indent="-457200">
              <a:buFont typeface="Arial"/>
              <a:buChar char="•"/>
            </a:pPr>
            <a:r>
              <a:rPr lang="en-US" sz="3200" dirty="0" smtClean="0"/>
              <a:t>Less hospitalization</a:t>
            </a:r>
          </a:p>
          <a:p>
            <a:pPr marL="457200" indent="-457200">
              <a:buFont typeface="Arial"/>
              <a:buChar char="•"/>
            </a:pPr>
            <a:r>
              <a:rPr lang="en-US" sz="3200" dirty="0" smtClean="0"/>
              <a:t>Stable concentrations</a:t>
            </a:r>
          </a:p>
          <a:p>
            <a:pPr marL="457200" indent="-457200">
              <a:buFont typeface="Arial"/>
              <a:buChar char="•"/>
            </a:pPr>
            <a:r>
              <a:rPr lang="en-US" sz="3200" dirty="0" smtClean="0"/>
              <a:t>Less poisoning risk</a:t>
            </a:r>
          </a:p>
          <a:p>
            <a:pPr marL="457200" indent="-457200">
              <a:buFont typeface="Arial"/>
              <a:buChar char="•"/>
            </a:pPr>
            <a:r>
              <a:rPr lang="en-US" sz="3200" dirty="0" smtClean="0"/>
              <a:t>Efficacy </a:t>
            </a:r>
            <a:r>
              <a:rPr lang="en-US" sz="3200" dirty="0" err="1" smtClean="0"/>
              <a:t>vs</a:t>
            </a:r>
            <a:r>
              <a:rPr lang="en-US" sz="3200" dirty="0" smtClean="0"/>
              <a:t> Adherence</a:t>
            </a:r>
          </a:p>
          <a:p>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2" name="TextBox 1"/>
          <p:cNvSpPr txBox="1"/>
          <p:nvPr/>
        </p:nvSpPr>
        <p:spPr>
          <a:xfrm>
            <a:off x="2605534" y="5867338"/>
            <a:ext cx="4598000" cy="769441"/>
          </a:xfrm>
          <a:prstGeom prst="rect">
            <a:avLst/>
          </a:prstGeom>
          <a:noFill/>
        </p:spPr>
        <p:txBody>
          <a:bodyPr wrap="square" rtlCol="0">
            <a:spAutoFit/>
          </a:bodyPr>
          <a:lstStyle/>
          <a:p>
            <a:r>
              <a:rPr lang="en-US" sz="4400" dirty="0" smtClean="0"/>
              <a:t>EQUAL EFFICACY</a:t>
            </a:r>
            <a:endParaRPr lang="en-US" sz="4400" dirty="0"/>
          </a:p>
        </p:txBody>
      </p:sp>
    </p:spTree>
    <p:extLst>
      <p:ext uri="{BB962C8B-B14F-4D97-AF65-F5344CB8AC3E}">
        <p14:creationId xmlns:p14="http://schemas.microsoft.com/office/powerpoint/2010/main" val="41633078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LAI’s in First Episode Psychosis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417638"/>
            <a:ext cx="8229601" cy="5084600"/>
          </a:xfrm>
        </p:spPr>
        <p:txBody>
          <a:bodyPr>
            <a:normAutofit/>
          </a:bodyPr>
          <a:lstStyle/>
          <a:p>
            <a:r>
              <a:rPr lang="en-US" dirty="0" smtClean="0"/>
              <a:t>NOT for short-term therapy &lt; 3 months</a:t>
            </a:r>
          </a:p>
          <a:p>
            <a:r>
              <a:rPr lang="en-US" dirty="0" smtClean="0"/>
              <a:t>SHOULD be considered in any patient requiring long term treatment</a:t>
            </a:r>
          </a:p>
          <a:p>
            <a:r>
              <a:rPr lang="en-US" dirty="0" smtClean="0"/>
              <a:t>CONSIDER for any patient with schizophrenia and risk factors for non-adherence</a:t>
            </a:r>
          </a:p>
          <a:p>
            <a:r>
              <a:rPr lang="en-US" dirty="0" smtClean="0"/>
              <a:t>Issue of consent very important to doctor-patient relationship</a:t>
            </a:r>
          </a:p>
          <a:p>
            <a:r>
              <a:rPr lang="en-US" dirty="0" smtClean="0"/>
              <a:t>NOT indicated in bipolar disorder</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111990669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5-12-10 at 12.56.45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906" t="5001" b="7985"/>
          <a:stretch/>
        </p:blipFill>
        <p:spPr>
          <a:xfrm>
            <a:off x="0" y="0"/>
            <a:ext cx="9144000" cy="6858000"/>
          </a:xfrm>
        </p:spPr>
      </p:pic>
    </p:spTree>
    <p:extLst>
      <p:ext uri="{BB962C8B-B14F-4D97-AF65-F5344CB8AC3E}">
        <p14:creationId xmlns:p14="http://schemas.microsoft.com/office/powerpoint/2010/main" val="5825054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When Using LAI’s</a:t>
            </a: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7" name="Content Placeholder 6"/>
          <p:cNvSpPr>
            <a:spLocks noGrp="1"/>
          </p:cNvSpPr>
          <p:nvPr>
            <p:ph idx="1"/>
          </p:nvPr>
        </p:nvSpPr>
        <p:spPr>
          <a:xfrm>
            <a:off x="457199" y="1417638"/>
            <a:ext cx="8229601" cy="5084600"/>
          </a:xfrm>
        </p:spPr>
        <p:txBody>
          <a:bodyPr>
            <a:normAutofit/>
          </a:bodyPr>
          <a:lstStyle/>
          <a:p>
            <a:r>
              <a:rPr lang="en-US" dirty="0" smtClean="0"/>
              <a:t>Switch to the short-acting version of the LAI to establish response and tolerability</a:t>
            </a:r>
          </a:p>
          <a:p>
            <a:r>
              <a:rPr lang="en-US" dirty="0" smtClean="0"/>
              <a:t>Use recommended injection technique</a:t>
            </a:r>
          </a:p>
          <a:p>
            <a:pPr lvl="1"/>
            <a:r>
              <a:rPr lang="en-US" dirty="0" smtClean="0"/>
              <a:t>Usually IM in gluteus </a:t>
            </a:r>
            <a:r>
              <a:rPr lang="en-US" dirty="0" err="1" smtClean="0"/>
              <a:t>maximus</a:t>
            </a:r>
            <a:r>
              <a:rPr lang="en-US" dirty="0" smtClean="0"/>
              <a:t> or deltoids</a:t>
            </a:r>
            <a:endParaRPr lang="en-US" dirty="0"/>
          </a:p>
          <a:p>
            <a:r>
              <a:rPr lang="en-US" dirty="0" smtClean="0"/>
              <a:t>Use initial test dose first</a:t>
            </a:r>
          </a:p>
          <a:p>
            <a:r>
              <a:rPr lang="en-US" dirty="0" smtClean="0"/>
              <a:t>Use therapeutic dose while oral medication tapered</a:t>
            </a:r>
          </a:p>
          <a:p>
            <a:r>
              <a:rPr lang="en-US" dirty="0" smtClean="0">
                <a:solidFill>
                  <a:srgbClr val="FF0000"/>
                </a:solidFill>
              </a:rPr>
              <a:t>Olanzapine: monitor every 30 minutes x 3hrs for Post-Injection Delirium Sedation Syndrome</a:t>
            </a:r>
          </a:p>
        </p:txBody>
      </p:sp>
    </p:spTree>
    <p:extLst>
      <p:ext uri="{BB962C8B-B14F-4D97-AF65-F5344CB8AC3E}">
        <p14:creationId xmlns:p14="http://schemas.microsoft.com/office/powerpoint/2010/main" val="30558423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084600"/>
          </a:xfrm>
        </p:spPr>
        <p:txBody>
          <a:bodyPr>
            <a:normAutofit/>
          </a:bodyPr>
          <a:lstStyle/>
          <a:p>
            <a:r>
              <a:rPr lang="en-US" sz="2800" dirty="0" smtClean="0"/>
              <a:t>Extrapyramidal Symptoms (EPS)</a:t>
            </a:r>
          </a:p>
          <a:p>
            <a:r>
              <a:rPr lang="en-US" sz="2800" dirty="0" smtClean="0"/>
              <a:t>Neuroleptic Malignant Syndrome (NMS)</a:t>
            </a:r>
          </a:p>
          <a:p>
            <a:r>
              <a:rPr lang="en-US" sz="2800" dirty="0" smtClean="0"/>
              <a:t>Sedation</a:t>
            </a:r>
          </a:p>
          <a:p>
            <a:r>
              <a:rPr lang="en-US" sz="2800" dirty="0" smtClean="0"/>
              <a:t>Weight gain</a:t>
            </a:r>
          </a:p>
          <a:p>
            <a:r>
              <a:rPr lang="en-US" sz="2800" dirty="0" smtClean="0"/>
              <a:t>Metabolic syndrome</a:t>
            </a:r>
          </a:p>
          <a:p>
            <a:r>
              <a:rPr lang="en-US" sz="2800" dirty="0" err="1" smtClean="0"/>
              <a:t>Endocrinological</a:t>
            </a:r>
            <a:endParaRPr lang="en-US" sz="2800" dirty="0" smtClean="0"/>
          </a:p>
          <a:p>
            <a:r>
              <a:rPr lang="en-US" sz="2800" dirty="0" err="1" smtClean="0"/>
              <a:t>Haematological</a:t>
            </a:r>
            <a:endParaRPr lang="en-US" sz="2800" dirty="0" smtClean="0"/>
          </a:p>
          <a:p>
            <a:r>
              <a:rPr lang="en-US" sz="2800" dirty="0" smtClean="0"/>
              <a:t>Seizures</a:t>
            </a:r>
          </a:p>
          <a:p>
            <a:r>
              <a:rPr lang="en-US" sz="2800" dirty="0" smtClean="0"/>
              <a:t>Cardiovascular</a:t>
            </a:r>
          </a:p>
          <a:p>
            <a:endParaRPr lang="en-US" sz="2800"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28587542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2800" b="1" spc="150" dirty="0" smtClean="0">
                <a:ln w="11430"/>
                <a:solidFill>
                  <a:schemeClr val="bg1">
                    <a:lumMod val="95000"/>
                  </a:schemeClr>
                </a:solidFill>
                <a:effectLst>
                  <a:outerShdw blurRad="25400" algn="tl" rotWithShape="0">
                    <a:srgbClr val="000000">
                      <a:alpha val="43000"/>
                    </a:srgbClr>
                  </a:outerShdw>
                </a:effectLst>
              </a:rPr>
              <a:t>Dystonic Reactions to Antipsychotic Medications</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084600"/>
          </a:xfrm>
        </p:spPr>
        <p:txBody>
          <a:bodyPr>
            <a:normAutofit fontScale="92500" lnSpcReduction="10000"/>
          </a:bodyPr>
          <a:lstStyle/>
          <a:p>
            <a:r>
              <a:rPr lang="en-US" sz="2800" dirty="0" smtClean="0"/>
              <a:t>Not uncommon in emergency room</a:t>
            </a:r>
          </a:p>
          <a:p>
            <a:r>
              <a:rPr lang="en-US" sz="2800" dirty="0" smtClean="0"/>
              <a:t>Often seen in young patients</a:t>
            </a:r>
          </a:p>
          <a:p>
            <a:r>
              <a:rPr lang="en-US" sz="2800" dirty="0" smtClean="0"/>
              <a:t>Metoclopramide, </a:t>
            </a:r>
            <a:r>
              <a:rPr lang="en-US" sz="2800" dirty="0" err="1" smtClean="0"/>
              <a:t>prochlorperazine</a:t>
            </a:r>
            <a:r>
              <a:rPr lang="en-US" sz="2800" dirty="0" smtClean="0"/>
              <a:t> or antipsychotics</a:t>
            </a:r>
          </a:p>
          <a:p>
            <a:r>
              <a:rPr lang="en-US" sz="2800" dirty="0" smtClean="0"/>
              <a:t>Several different possible manifestations</a:t>
            </a:r>
          </a:p>
          <a:p>
            <a:pPr lvl="1"/>
            <a:r>
              <a:rPr lang="en-US" sz="2400" dirty="0" smtClean="0"/>
              <a:t>Oculogyric crisis</a:t>
            </a:r>
          </a:p>
          <a:p>
            <a:pPr lvl="1"/>
            <a:r>
              <a:rPr lang="en-US" sz="2400" dirty="0" err="1" smtClean="0"/>
              <a:t>Torticollis’opisthotonos</a:t>
            </a:r>
            <a:endParaRPr lang="en-US" sz="2400" dirty="0" smtClean="0"/>
          </a:p>
          <a:p>
            <a:pPr lvl="1"/>
            <a:r>
              <a:rPr lang="en-US" sz="2400" dirty="0" err="1" smtClean="0"/>
              <a:t>Macroglossia</a:t>
            </a:r>
            <a:endParaRPr lang="en-US" sz="2400" dirty="0" smtClean="0"/>
          </a:p>
          <a:p>
            <a:pPr lvl="1"/>
            <a:r>
              <a:rPr lang="en-US" sz="2400" dirty="0" err="1" smtClean="0"/>
              <a:t>Buccolingual</a:t>
            </a:r>
            <a:r>
              <a:rPr lang="en-US" sz="2400" dirty="0" smtClean="0"/>
              <a:t> crisis</a:t>
            </a:r>
          </a:p>
          <a:p>
            <a:pPr lvl="1"/>
            <a:r>
              <a:rPr lang="en-US" sz="2400" dirty="0" smtClean="0"/>
              <a:t>Laryngospasm</a:t>
            </a:r>
          </a:p>
          <a:p>
            <a:r>
              <a:rPr lang="en-US" sz="2800" dirty="0" smtClean="0"/>
              <a:t>Differential diagnosis: tetanus and strychnine poisoning, hyperventilation, </a:t>
            </a:r>
            <a:r>
              <a:rPr lang="en-US" sz="2800" dirty="0" err="1" smtClean="0"/>
              <a:t>hypocalcemia</a:t>
            </a:r>
            <a:r>
              <a:rPr lang="en-US" sz="2800" dirty="0" smtClean="0"/>
              <a:t>, </a:t>
            </a:r>
            <a:r>
              <a:rPr lang="en-US" sz="2800" dirty="0" err="1" smtClean="0"/>
              <a:t>hypomagnesemia</a:t>
            </a:r>
            <a:r>
              <a:rPr lang="en-US" sz="2800" dirty="0" smtClean="0"/>
              <a:t>, </a:t>
            </a:r>
            <a:r>
              <a:rPr lang="en-US" sz="2800" dirty="0" err="1" smtClean="0"/>
              <a:t>Wison’s</a:t>
            </a:r>
            <a:r>
              <a:rPr lang="en-US" sz="2800" dirty="0" smtClean="0"/>
              <a:t> Disease, catatonia</a:t>
            </a:r>
            <a:endParaRPr lang="en-US" sz="2800"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37547910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5-12-10 at 1.54.40 PM.png"/>
          <p:cNvPicPr>
            <a:picLocks noGrp="1" noChangeAspect="1"/>
          </p:cNvPicPr>
          <p:nvPr>
            <p:ph idx="1"/>
          </p:nvPr>
        </p:nvPicPr>
        <p:blipFill>
          <a:blip r:embed="rId3">
            <a:extLst>
              <a:ext uri="{28A0092B-C50C-407E-A947-70E740481C1C}">
                <a14:useLocalDpi xmlns:a14="http://schemas.microsoft.com/office/drawing/2010/main" val="0"/>
              </a:ext>
            </a:extLst>
          </a:blip>
          <a:srcRect t="-6514" b="-6514"/>
          <a:stretch>
            <a:fillRect/>
          </a:stretch>
        </p:blipFill>
        <p:spPr>
          <a:xfrm>
            <a:off x="0" y="0"/>
            <a:ext cx="9144000" cy="6858000"/>
          </a:xfrm>
        </p:spPr>
      </p:pic>
    </p:spTree>
    <p:extLst>
      <p:ext uri="{BB962C8B-B14F-4D97-AF65-F5344CB8AC3E}">
        <p14:creationId xmlns:p14="http://schemas.microsoft.com/office/powerpoint/2010/main" val="135146495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Treatment for Dystonic Reactions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262743" y="1417638"/>
            <a:ext cx="8627257" cy="5440362"/>
          </a:xfrm>
        </p:spPr>
        <p:txBody>
          <a:bodyPr>
            <a:normAutofit fontScale="92500" lnSpcReduction="10000"/>
          </a:bodyPr>
          <a:lstStyle/>
          <a:p>
            <a:r>
              <a:rPr lang="en-US" sz="3300" dirty="0" smtClean="0"/>
              <a:t>Anticholinergic drugs (</a:t>
            </a:r>
            <a:r>
              <a:rPr lang="en-US" sz="3300" dirty="0" err="1" smtClean="0"/>
              <a:t>eg</a:t>
            </a:r>
            <a:r>
              <a:rPr lang="en-US" sz="3300" dirty="0" smtClean="0"/>
              <a:t> </a:t>
            </a:r>
            <a:r>
              <a:rPr lang="en-US" sz="3300" dirty="0" err="1" smtClean="0"/>
              <a:t>benztropine</a:t>
            </a:r>
            <a:r>
              <a:rPr lang="en-US" sz="3300" dirty="0" smtClean="0"/>
              <a:t> 1-2mg slow IV) or </a:t>
            </a:r>
            <a:r>
              <a:rPr lang="en-US" sz="3300" dirty="0" err="1" smtClean="0"/>
              <a:t>Antihistaminics</a:t>
            </a:r>
            <a:r>
              <a:rPr lang="en-US" sz="3300" dirty="0" smtClean="0"/>
              <a:t> (</a:t>
            </a:r>
            <a:r>
              <a:rPr lang="en-US" sz="3300" dirty="0" err="1" smtClean="0"/>
              <a:t>eg</a:t>
            </a:r>
            <a:r>
              <a:rPr lang="en-US" sz="3300" dirty="0" smtClean="0"/>
              <a:t> diphenhydramine)</a:t>
            </a:r>
          </a:p>
          <a:p>
            <a:r>
              <a:rPr lang="en-US" sz="3400" dirty="0" smtClean="0"/>
              <a:t>Likely </a:t>
            </a:r>
            <a:r>
              <a:rPr lang="en-US" sz="3400" dirty="0"/>
              <a:t>response after 5 </a:t>
            </a:r>
            <a:r>
              <a:rPr lang="en-US" sz="3400" dirty="0" err="1"/>
              <a:t>mins</a:t>
            </a:r>
            <a:r>
              <a:rPr lang="en-US" sz="3400" dirty="0"/>
              <a:t> and </a:t>
            </a:r>
            <a:r>
              <a:rPr lang="en-US" sz="3400" dirty="0" err="1"/>
              <a:t>sx</a:t>
            </a:r>
            <a:r>
              <a:rPr lang="en-US" sz="3400" dirty="0"/>
              <a:t> free by 15 </a:t>
            </a:r>
            <a:r>
              <a:rPr lang="en-US" sz="3400" dirty="0" err="1" smtClean="0"/>
              <a:t>mins</a:t>
            </a:r>
            <a:endParaRPr lang="en-US" sz="3400" dirty="0"/>
          </a:p>
          <a:p>
            <a:pPr marL="342900" lvl="1" indent="-342900">
              <a:buFont typeface="Arial"/>
              <a:buChar char="•"/>
            </a:pPr>
            <a:r>
              <a:rPr lang="en-US" sz="3300" dirty="0" smtClean="0"/>
              <a:t>Can </a:t>
            </a:r>
            <a:r>
              <a:rPr lang="en-US" sz="3300" dirty="0"/>
              <a:t>be repeated after 10 </a:t>
            </a:r>
            <a:r>
              <a:rPr lang="en-US" sz="3300" dirty="0" err="1"/>
              <a:t>mins</a:t>
            </a:r>
            <a:r>
              <a:rPr lang="en-US" sz="3300" dirty="0"/>
              <a:t> if IV</a:t>
            </a:r>
          </a:p>
          <a:p>
            <a:r>
              <a:rPr lang="en-US" sz="3300" dirty="0" smtClean="0"/>
              <a:t>Children: </a:t>
            </a:r>
          </a:p>
          <a:p>
            <a:pPr lvl="1"/>
            <a:r>
              <a:rPr lang="en-US" sz="3300" dirty="0" smtClean="0"/>
              <a:t>IM or IV </a:t>
            </a:r>
            <a:r>
              <a:rPr lang="en-US" sz="3300" dirty="0" err="1" smtClean="0"/>
              <a:t>benztropine</a:t>
            </a:r>
            <a:endParaRPr lang="en-US" sz="3300" dirty="0" smtClean="0"/>
          </a:p>
          <a:p>
            <a:pPr lvl="1"/>
            <a:r>
              <a:rPr lang="en-US" sz="3300" dirty="0" smtClean="0"/>
              <a:t>0.02mg/kg to max of 1mg</a:t>
            </a:r>
          </a:p>
          <a:p>
            <a:pPr lvl="1"/>
            <a:r>
              <a:rPr lang="en-US" sz="3300" dirty="0" smtClean="0"/>
              <a:t>Wait 30 </a:t>
            </a:r>
            <a:r>
              <a:rPr lang="en-US" sz="3300" dirty="0" err="1" smtClean="0"/>
              <a:t>mins</a:t>
            </a:r>
            <a:r>
              <a:rPr lang="en-US" sz="3300" dirty="0" smtClean="0"/>
              <a:t> to repeat if IM</a:t>
            </a:r>
          </a:p>
          <a:p>
            <a:r>
              <a:rPr lang="en-US" sz="3300" dirty="0" smtClean="0"/>
              <a:t>If no improvement, diagnosis probably wrong</a:t>
            </a:r>
          </a:p>
          <a:p>
            <a:pPr marL="400050" lvl="1" indent="0" algn="ctr">
              <a:buNone/>
            </a:pPr>
            <a:endParaRPr lang="en-US" sz="2400" dirty="0">
              <a:hlinkClick r:id="rId3"/>
            </a:endParaRPr>
          </a:p>
          <a:p>
            <a:pPr marL="0" indent="0">
              <a:buNone/>
            </a:pPr>
            <a:r>
              <a:rPr lang="en-US" sz="2800" dirty="0">
                <a:hlinkClick r:id="rId3"/>
              </a:rPr>
              <a:t>https://www.youtube.com/watch?v=2krwEbm5hBo</a:t>
            </a:r>
            <a:endParaRPr lang="en-US" sz="2800" dirty="0"/>
          </a:p>
          <a:p>
            <a:endParaRPr lang="en-US" sz="3300" dirty="0" smtClean="0"/>
          </a:p>
          <a:p>
            <a:endParaRPr lang="en-US" dirty="0"/>
          </a:p>
        </p:txBody>
      </p:sp>
      <p:pic>
        <p:nvPicPr>
          <p:cNvPr id="10" name="Picture 3"/>
          <p:cNvPicPr>
            <a:picLocks noChangeAspect="1" noChangeArrowheads="1"/>
          </p:cNvPicPr>
          <p:nvPr/>
        </p:nvPicPr>
        <p:blipFill>
          <a:blip r:embed="rId4"/>
          <a:srcRect/>
          <a:stretch>
            <a:fillRect/>
          </a:stretch>
        </p:blipFill>
        <p:spPr bwMode="auto">
          <a:xfrm>
            <a:off x="8342087" y="5867338"/>
            <a:ext cx="801912" cy="990661"/>
          </a:xfrm>
          <a:prstGeom prst="rect">
            <a:avLst/>
          </a:prstGeom>
          <a:noFill/>
          <a:ln w="9525">
            <a:noFill/>
            <a:miter lim="800000"/>
            <a:headEnd/>
            <a:tailEnd/>
          </a:ln>
        </p:spPr>
      </p:pic>
      <p:pic>
        <p:nvPicPr>
          <p:cNvPr id="5" name="Picture 4" descr="Screen Shot 2015-12-10 at 1.31.3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3278" y="3425830"/>
            <a:ext cx="2023522" cy="2135005"/>
          </a:xfrm>
          <a:prstGeom prst="rect">
            <a:avLst/>
          </a:prstGeom>
        </p:spPr>
      </p:pic>
    </p:spTree>
    <p:extLst>
      <p:ext uri="{BB962C8B-B14F-4D97-AF65-F5344CB8AC3E}">
        <p14:creationId xmlns:p14="http://schemas.microsoft.com/office/powerpoint/2010/main" val="34461052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fontScale="92500" lnSpcReduction="20000"/>
          </a:bodyPr>
          <a:lstStyle/>
          <a:p>
            <a:pPr marL="0" indent="0">
              <a:buNone/>
            </a:pPr>
            <a:r>
              <a:rPr lang="en-US" dirty="0" smtClean="0"/>
              <a:t>Neuroleptic Malignant Syndrome (NMS)</a:t>
            </a:r>
          </a:p>
          <a:p>
            <a:r>
              <a:rPr lang="en-US" dirty="0" smtClean="0"/>
              <a:t>Hyperthermia, muscular rigidity, tachycardia, hyper or hypotension, autonomic instability, </a:t>
            </a:r>
            <a:r>
              <a:rPr lang="en-US" dirty="0" err="1" smtClean="0"/>
              <a:t>rhabdomyolysis</a:t>
            </a:r>
            <a:r>
              <a:rPr lang="en-US" dirty="0" smtClean="0"/>
              <a:t>, confusion</a:t>
            </a:r>
          </a:p>
          <a:p>
            <a:r>
              <a:rPr lang="en-US" dirty="0" smtClean="0"/>
              <a:t>Increased </a:t>
            </a:r>
            <a:r>
              <a:rPr lang="en-US" dirty="0" err="1" smtClean="0"/>
              <a:t>creatine</a:t>
            </a:r>
            <a:r>
              <a:rPr lang="en-US" dirty="0" smtClean="0"/>
              <a:t> phosphokinase and leukocytes</a:t>
            </a:r>
          </a:p>
          <a:p>
            <a:r>
              <a:rPr lang="en-US" dirty="0" smtClean="0"/>
              <a:t>More common in first weeks of treatment</a:t>
            </a:r>
          </a:p>
          <a:p>
            <a:r>
              <a:rPr lang="en-US" dirty="0" smtClean="0"/>
              <a:t>Increased risk with higher doses, multiple drugs, male, and young</a:t>
            </a:r>
          </a:p>
          <a:p>
            <a:r>
              <a:rPr lang="en-US" dirty="0" smtClean="0"/>
              <a:t>Can lead to loss of consciousness and death</a:t>
            </a:r>
          </a:p>
          <a:p>
            <a:r>
              <a:rPr lang="en-US" dirty="0" smtClean="0"/>
              <a:t>Misdiagnosis: catatonia, EPS, serotonin syndrome, infectious disease</a:t>
            </a:r>
          </a:p>
          <a:p>
            <a:r>
              <a:rPr lang="en-US" dirty="0" smtClean="0"/>
              <a:t>Supportive management and stop drug</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4505921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417638"/>
            <a:ext cx="8432800" cy="5440362"/>
          </a:xfrm>
        </p:spPr>
        <p:txBody>
          <a:bodyPr>
            <a:normAutofit/>
          </a:bodyPr>
          <a:lstStyle/>
          <a:p>
            <a:pPr marL="0" indent="0">
              <a:buNone/>
            </a:pPr>
            <a:r>
              <a:rPr lang="en-US" dirty="0" smtClean="0"/>
              <a:t>)</a:t>
            </a:r>
            <a:endParaRPr lang="en-US" dirty="0"/>
          </a:p>
        </p:txBody>
      </p:sp>
      <p:pic>
        <p:nvPicPr>
          <p:cNvPr id="3" name="Picture 2" descr="Screen Shot 2015-12-10 at 2.04.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39" y="0"/>
            <a:ext cx="9042961" cy="6858000"/>
          </a:xfrm>
          <a:prstGeom prst="rect">
            <a:avLst/>
          </a:prstGeom>
        </p:spPr>
      </p:pic>
    </p:spTree>
    <p:extLst>
      <p:ext uri="{BB962C8B-B14F-4D97-AF65-F5344CB8AC3E}">
        <p14:creationId xmlns:p14="http://schemas.microsoft.com/office/powerpoint/2010/main" val="7199680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Outline</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417637"/>
            <a:ext cx="4666287" cy="5440361"/>
          </a:xfrm>
        </p:spPr>
        <p:txBody>
          <a:bodyPr>
            <a:noAutofit/>
          </a:bodyPr>
          <a:lstStyle/>
          <a:p>
            <a:r>
              <a:rPr lang="en-US" sz="2300" dirty="0" smtClean="0"/>
              <a:t>The Basics</a:t>
            </a:r>
          </a:p>
          <a:p>
            <a:r>
              <a:rPr lang="en-US" sz="2300" dirty="0" smtClean="0"/>
              <a:t>Mechanism of Action</a:t>
            </a:r>
          </a:p>
          <a:p>
            <a:r>
              <a:rPr lang="en-US" sz="2300" dirty="0" smtClean="0"/>
              <a:t>Effectiveness &amp; Side Effects</a:t>
            </a:r>
          </a:p>
          <a:p>
            <a:r>
              <a:rPr lang="en-US" sz="2300" dirty="0" smtClean="0"/>
              <a:t>Long Acting </a:t>
            </a:r>
            <a:r>
              <a:rPr lang="en-US" sz="2300" dirty="0" err="1" smtClean="0"/>
              <a:t>Injectables</a:t>
            </a:r>
            <a:r>
              <a:rPr lang="en-US" sz="2300" dirty="0" smtClean="0"/>
              <a:t> (LAIs)</a:t>
            </a:r>
          </a:p>
          <a:p>
            <a:r>
              <a:rPr lang="en-US" sz="2300" dirty="0" smtClean="0"/>
              <a:t>Choosing a Medication</a:t>
            </a:r>
          </a:p>
          <a:p>
            <a:r>
              <a:rPr lang="en-US" sz="2300" dirty="0" smtClean="0"/>
              <a:t>Adjunctive Treatments</a:t>
            </a:r>
          </a:p>
          <a:p>
            <a:r>
              <a:rPr lang="en-US" sz="2300" dirty="0" smtClean="0"/>
              <a:t>Treatment Maintenance</a:t>
            </a:r>
          </a:p>
          <a:p>
            <a:r>
              <a:rPr lang="en-US" sz="2300" dirty="0" smtClean="0"/>
              <a:t>Misuse and Overuse </a:t>
            </a:r>
          </a:p>
          <a:p>
            <a:r>
              <a:rPr lang="en-US" sz="2300" dirty="0" smtClean="0"/>
              <a:t>The Costs </a:t>
            </a:r>
          </a:p>
          <a:p>
            <a:r>
              <a:rPr lang="en-US" sz="2300" dirty="0" smtClean="0"/>
              <a:t>Organization of Services</a:t>
            </a:r>
          </a:p>
          <a:p>
            <a:r>
              <a:rPr lang="en-US" sz="2300" dirty="0" smtClean="0"/>
              <a:t>Rural and Low Income Regions</a:t>
            </a:r>
          </a:p>
          <a:p>
            <a:r>
              <a:rPr lang="en-US" sz="2300" dirty="0" smtClean="0"/>
              <a:t>Prevention and High Risk</a:t>
            </a:r>
            <a:endParaRPr lang="en-US" sz="2300" dirty="0"/>
          </a:p>
        </p:txBody>
      </p:sp>
      <p:sp>
        <p:nvSpPr>
          <p:cNvPr id="8" name="TextBox 7"/>
          <p:cNvSpPr txBox="1"/>
          <p:nvPr/>
        </p:nvSpPr>
        <p:spPr>
          <a:xfrm>
            <a:off x="5495704" y="1689101"/>
            <a:ext cx="3394295"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pic>
        <p:nvPicPr>
          <p:cNvPr id="3" name="Picture 2" descr="Screen Shot 2015-11-20 at 1.27.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5500" y="1689101"/>
            <a:ext cx="3706587" cy="4178238"/>
          </a:xfrm>
          <a:prstGeom prst="rect">
            <a:avLst/>
          </a:prstGeom>
        </p:spPr>
      </p:pic>
      <p:sp>
        <p:nvSpPr>
          <p:cNvPr id="4" name="TextBox 3"/>
          <p:cNvSpPr txBox="1"/>
          <p:nvPr/>
        </p:nvSpPr>
        <p:spPr>
          <a:xfrm>
            <a:off x="4854454" y="5998698"/>
            <a:ext cx="3553320" cy="461665"/>
          </a:xfrm>
          <a:prstGeom prst="rect">
            <a:avLst/>
          </a:prstGeom>
          <a:noFill/>
        </p:spPr>
        <p:txBody>
          <a:bodyPr wrap="square" rtlCol="0">
            <a:spAutoFit/>
          </a:bodyPr>
          <a:lstStyle/>
          <a:p>
            <a:r>
              <a:rPr lang="en-US" sz="2400" dirty="0" smtClean="0"/>
              <a:t>Henri </a:t>
            </a:r>
            <a:r>
              <a:rPr lang="en-US" sz="2400" dirty="0" err="1" smtClean="0"/>
              <a:t>Laborit</a:t>
            </a:r>
            <a:r>
              <a:rPr lang="en-US" sz="2400" dirty="0" smtClean="0"/>
              <a:t> (1914-1995)</a:t>
            </a:r>
            <a:endParaRPr lang="en-US" sz="2400" dirty="0"/>
          </a:p>
        </p:txBody>
      </p:sp>
    </p:spTree>
    <p:extLst>
      <p:ext uri="{BB962C8B-B14F-4D97-AF65-F5344CB8AC3E}">
        <p14:creationId xmlns:p14="http://schemas.microsoft.com/office/powerpoint/2010/main" val="17862979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pPr marL="0" indent="0">
              <a:buNone/>
            </a:pPr>
            <a:r>
              <a:rPr lang="en-US" dirty="0" smtClean="0"/>
              <a:t>Sedation</a:t>
            </a:r>
          </a:p>
          <a:p>
            <a:r>
              <a:rPr lang="en-US" dirty="0" smtClean="0"/>
              <a:t>Frequent and dose dependent</a:t>
            </a:r>
          </a:p>
          <a:p>
            <a:r>
              <a:rPr lang="en-US" dirty="0" smtClean="0"/>
              <a:t>Tolerance may develop</a:t>
            </a:r>
          </a:p>
          <a:p>
            <a:r>
              <a:rPr lang="en-US" dirty="0" smtClean="0"/>
              <a:t>May be a wanted effect in agitated patients</a:t>
            </a:r>
          </a:p>
          <a:p>
            <a:r>
              <a:rPr lang="en-US" dirty="0" smtClean="0"/>
              <a:t>More sedating agents</a:t>
            </a:r>
          </a:p>
          <a:p>
            <a:pPr lvl="1"/>
            <a:r>
              <a:rPr lang="en-US" dirty="0" smtClean="0"/>
              <a:t>Chlorpromazine</a:t>
            </a:r>
          </a:p>
          <a:p>
            <a:pPr lvl="1"/>
            <a:r>
              <a:rPr lang="en-US" dirty="0" smtClean="0"/>
              <a:t>Clozapine</a:t>
            </a:r>
          </a:p>
          <a:p>
            <a:pPr lvl="1"/>
            <a:r>
              <a:rPr lang="en-US" dirty="0" err="1" smtClean="0"/>
              <a:t>Quetiapine</a:t>
            </a:r>
            <a:endParaRPr lang="en-US" dirty="0" smtClean="0"/>
          </a:p>
          <a:p>
            <a:pPr lvl="1"/>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337041849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240848" y="1417638"/>
            <a:ext cx="4510419" cy="5440361"/>
          </a:xfrm>
        </p:spPr>
        <p:txBody>
          <a:bodyPr>
            <a:noAutofit/>
          </a:bodyPr>
          <a:lstStyle/>
          <a:p>
            <a:pPr marL="0" indent="0">
              <a:buNone/>
            </a:pPr>
            <a:r>
              <a:rPr lang="en-US" sz="2800" dirty="0" smtClean="0"/>
              <a:t>Weight Gain</a:t>
            </a:r>
          </a:p>
          <a:p>
            <a:r>
              <a:rPr lang="en-US" sz="2600" dirty="0" smtClean="0"/>
              <a:t>Most common long term adverse effect of </a:t>
            </a:r>
            <a:r>
              <a:rPr lang="en-US" sz="2600" dirty="0" err="1" smtClean="0"/>
              <a:t>atypicals</a:t>
            </a:r>
            <a:endParaRPr lang="en-US" sz="2600" dirty="0" smtClean="0"/>
          </a:p>
          <a:p>
            <a:r>
              <a:rPr lang="en-US" sz="2600" dirty="0" smtClean="0"/>
              <a:t>5% weight gain in 1</a:t>
            </a:r>
            <a:r>
              <a:rPr lang="en-US" sz="2600" baseline="30000" dirty="0" smtClean="0"/>
              <a:t>st</a:t>
            </a:r>
            <a:r>
              <a:rPr lang="en-US" sz="2600" dirty="0" smtClean="0"/>
              <a:t> 3 months or 0.5 increase in BMI concerning</a:t>
            </a:r>
          </a:p>
          <a:p>
            <a:r>
              <a:rPr lang="en-US" sz="2600" dirty="0"/>
              <a:t>D</a:t>
            </a:r>
            <a:r>
              <a:rPr lang="en-US" sz="2600" dirty="0" smtClean="0"/>
              <a:t>yslipidemia, metabolic syndrome, diabetes mellitus, hypertension, polycystic ovary, </a:t>
            </a:r>
          </a:p>
          <a:p>
            <a:r>
              <a:rPr lang="en-US" sz="2600" dirty="0" smtClean="0"/>
              <a:t>Social withdrawal, treatment discontinuation, self esteem</a:t>
            </a:r>
            <a:endParaRPr lang="en-US" sz="2600"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2" name="TextBox 1"/>
          <p:cNvSpPr txBox="1"/>
          <p:nvPr/>
        </p:nvSpPr>
        <p:spPr>
          <a:xfrm>
            <a:off x="5276754" y="1417638"/>
            <a:ext cx="3867246" cy="5539979"/>
          </a:xfrm>
          <a:prstGeom prst="rect">
            <a:avLst/>
          </a:prstGeom>
          <a:noFill/>
        </p:spPr>
        <p:txBody>
          <a:bodyPr wrap="square" rtlCol="0">
            <a:spAutoFit/>
          </a:bodyPr>
          <a:lstStyle/>
          <a:p>
            <a:r>
              <a:rPr lang="en-US" sz="2800" dirty="0"/>
              <a:t>Metabolic Syndrome</a:t>
            </a:r>
          </a:p>
          <a:p>
            <a:pPr marL="457200" indent="-457200">
              <a:buFont typeface="Arial"/>
              <a:buChar char="•"/>
            </a:pPr>
            <a:r>
              <a:rPr lang="en-US" sz="2800" dirty="0"/>
              <a:t>Obesity, hypertriglyceridemia, low HDL, hypertension, </a:t>
            </a:r>
            <a:r>
              <a:rPr lang="en-US" sz="2800" dirty="0" err="1"/>
              <a:t>hyperclycemia</a:t>
            </a:r>
            <a:endParaRPr lang="en-US" sz="2800" dirty="0"/>
          </a:p>
          <a:p>
            <a:pPr marL="457200" indent="-457200">
              <a:buFont typeface="Arial"/>
              <a:buChar char="•"/>
            </a:pPr>
            <a:r>
              <a:rPr lang="en-US" sz="2800" dirty="0"/>
              <a:t>Precursor = weight gain</a:t>
            </a:r>
          </a:p>
          <a:p>
            <a:pPr marL="457200" indent="-457200">
              <a:buFont typeface="Arial"/>
              <a:buChar char="•"/>
            </a:pPr>
            <a:r>
              <a:rPr lang="en-US" sz="2800" dirty="0"/>
              <a:t>Insulin secretion problems</a:t>
            </a:r>
          </a:p>
          <a:p>
            <a:pPr marL="457200" indent="-457200">
              <a:buFont typeface="Arial"/>
              <a:buChar char="•"/>
            </a:pPr>
            <a:r>
              <a:rPr lang="en-US" sz="2800" dirty="0"/>
              <a:t>Especially clozapine and olanzapine</a:t>
            </a:r>
          </a:p>
          <a:p>
            <a:pPr marL="285750" indent="-285750">
              <a:buFont typeface="Arial"/>
              <a:buChar char="•"/>
            </a:pPr>
            <a:endParaRPr lang="en-US" dirty="0"/>
          </a:p>
        </p:txBody>
      </p:sp>
    </p:spTree>
    <p:extLst>
      <p:ext uri="{BB962C8B-B14F-4D97-AF65-F5344CB8AC3E}">
        <p14:creationId xmlns:p14="http://schemas.microsoft.com/office/powerpoint/2010/main" val="23502245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7" name="Content Placeholder 6"/>
          <p:cNvSpPr>
            <a:spLocks noGrp="1"/>
          </p:cNvSpPr>
          <p:nvPr>
            <p:ph idx="1"/>
          </p:nvPr>
        </p:nvSpPr>
        <p:spPr>
          <a:xfrm>
            <a:off x="457200" y="1417638"/>
            <a:ext cx="8686800" cy="5440362"/>
          </a:xfrm>
        </p:spPr>
        <p:txBody>
          <a:bodyPr>
            <a:normAutofit/>
          </a:bodyPr>
          <a:lstStyle/>
          <a:p>
            <a:pPr marL="0" indent="0">
              <a:buNone/>
            </a:pPr>
            <a:r>
              <a:rPr lang="en-US" dirty="0" smtClean="0"/>
              <a:t>Preventing Weight Gain and Metabolic Syndrome:</a:t>
            </a:r>
          </a:p>
          <a:p>
            <a:r>
              <a:rPr lang="en-US" dirty="0" smtClean="0"/>
              <a:t>Goal: healthy eating, BMI&lt;25, exercise</a:t>
            </a:r>
          </a:p>
          <a:p>
            <a:r>
              <a:rPr lang="en-US" dirty="0" smtClean="0"/>
              <a:t>Clinically Monitor</a:t>
            </a:r>
          </a:p>
          <a:p>
            <a:pPr lvl="1"/>
            <a:r>
              <a:rPr lang="en-US" dirty="0" smtClean="0"/>
              <a:t>Weight, waist circumference, fasting glucose/lipids</a:t>
            </a:r>
          </a:p>
          <a:p>
            <a:r>
              <a:rPr lang="en-US" dirty="0" smtClean="0"/>
              <a:t>Provide dietary and exercise advice</a:t>
            </a:r>
          </a:p>
          <a:p>
            <a:pPr lvl="1"/>
            <a:r>
              <a:rPr lang="en-US" dirty="0" smtClean="0"/>
              <a:t>Small, frequent, slow meals with water</a:t>
            </a:r>
          </a:p>
          <a:p>
            <a:pPr lvl="1"/>
            <a:r>
              <a:rPr lang="en-US" dirty="0" smtClean="0"/>
              <a:t>Reduce sugar, saturated fat, processed white flour</a:t>
            </a:r>
          </a:p>
          <a:p>
            <a:pPr lvl="1"/>
            <a:r>
              <a:rPr lang="en-US" dirty="0" smtClean="0"/>
              <a:t>Increase fiber, fruits, vegetables</a:t>
            </a:r>
          </a:p>
          <a:p>
            <a:pPr lvl="1"/>
            <a:r>
              <a:rPr lang="en-US" dirty="0" smtClean="0"/>
              <a:t>Exercise 30-60 minutes each day</a:t>
            </a:r>
          </a:p>
          <a:p>
            <a:endParaRPr lang="en-US" dirty="0" smtClean="0"/>
          </a:p>
        </p:txBody>
      </p:sp>
    </p:spTree>
    <p:extLst>
      <p:ext uri="{BB962C8B-B14F-4D97-AF65-F5344CB8AC3E}">
        <p14:creationId xmlns:p14="http://schemas.microsoft.com/office/powerpoint/2010/main" val="26279107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fontScale="92500"/>
          </a:bodyPr>
          <a:lstStyle/>
          <a:p>
            <a:pPr marL="0" indent="0">
              <a:buNone/>
            </a:pPr>
            <a:r>
              <a:rPr lang="en-US" dirty="0" err="1" smtClean="0"/>
              <a:t>Hyperprolactinemia</a:t>
            </a:r>
            <a:endParaRPr lang="en-US" dirty="0" smtClean="0"/>
          </a:p>
          <a:p>
            <a:pPr lvl="1"/>
            <a:r>
              <a:rPr lang="en-US" dirty="0" smtClean="0"/>
              <a:t>Amenorrhea, menstrual cycle disorders, breast enlargement, </a:t>
            </a:r>
            <a:r>
              <a:rPr lang="en-US" dirty="0" err="1" smtClean="0"/>
              <a:t>galactorrhea</a:t>
            </a:r>
            <a:r>
              <a:rPr lang="en-US" dirty="0" smtClean="0"/>
              <a:t>, sexual effects</a:t>
            </a:r>
            <a:endParaRPr lang="en-US" dirty="0"/>
          </a:p>
          <a:p>
            <a:pPr lvl="1"/>
            <a:r>
              <a:rPr lang="en-US" dirty="0" smtClean="0"/>
              <a:t>children and adolescents&gt;adults</a:t>
            </a:r>
          </a:p>
          <a:p>
            <a:pPr lvl="1"/>
            <a:r>
              <a:rPr lang="en-US" dirty="0" err="1" smtClean="0"/>
              <a:t>esp</a:t>
            </a:r>
            <a:r>
              <a:rPr lang="en-US" dirty="0" smtClean="0"/>
              <a:t> post-pubertal girls</a:t>
            </a:r>
          </a:p>
          <a:p>
            <a:pPr lvl="1"/>
            <a:r>
              <a:rPr lang="en-US" dirty="0" smtClean="0"/>
              <a:t>Dose dependent</a:t>
            </a:r>
          </a:p>
          <a:p>
            <a:pPr lvl="1"/>
            <a:r>
              <a:rPr lang="en-US" dirty="0" smtClean="0"/>
              <a:t>Related to D2receptor affinity</a:t>
            </a:r>
          </a:p>
          <a:p>
            <a:pPr lvl="1"/>
            <a:r>
              <a:rPr lang="en-US" dirty="0" smtClean="0"/>
              <a:t>Higher in 1</a:t>
            </a:r>
            <a:r>
              <a:rPr lang="en-US" baseline="30000" dirty="0" smtClean="0"/>
              <a:t>st</a:t>
            </a:r>
            <a:r>
              <a:rPr lang="en-US" dirty="0" smtClean="0"/>
              <a:t> generation as a class</a:t>
            </a:r>
          </a:p>
          <a:p>
            <a:pPr lvl="1"/>
            <a:r>
              <a:rPr lang="en-US" dirty="0" smtClean="0"/>
              <a:t>2</a:t>
            </a:r>
            <a:r>
              <a:rPr lang="en-US" baseline="30000" dirty="0" smtClean="0"/>
              <a:t>nd</a:t>
            </a:r>
            <a:r>
              <a:rPr lang="en-US" dirty="0" smtClean="0"/>
              <a:t> generation: </a:t>
            </a:r>
            <a:r>
              <a:rPr lang="en-US" dirty="0" err="1" smtClean="0"/>
              <a:t>amisulpride</a:t>
            </a:r>
            <a:r>
              <a:rPr lang="en-US" dirty="0" smtClean="0"/>
              <a:t>, </a:t>
            </a:r>
            <a:r>
              <a:rPr lang="en-US" dirty="0" err="1" smtClean="0"/>
              <a:t>risperidone</a:t>
            </a:r>
            <a:r>
              <a:rPr lang="en-US" dirty="0" smtClean="0"/>
              <a:t>, </a:t>
            </a:r>
            <a:r>
              <a:rPr lang="en-US" dirty="0" err="1" smtClean="0"/>
              <a:t>paliperidone</a:t>
            </a:r>
            <a:endParaRPr lang="en-US" dirty="0" smtClean="0"/>
          </a:p>
          <a:p>
            <a:pPr lvl="1"/>
            <a:r>
              <a:rPr lang="en-US" dirty="0" err="1" smtClean="0"/>
              <a:t>Quetiapine</a:t>
            </a:r>
            <a:r>
              <a:rPr lang="en-US" dirty="0" smtClean="0"/>
              <a:t> ~neutral</a:t>
            </a:r>
          </a:p>
          <a:p>
            <a:pPr lvl="1"/>
            <a:r>
              <a:rPr lang="en-US" dirty="0" err="1" smtClean="0"/>
              <a:t>Aripiprazole</a:t>
            </a:r>
            <a:r>
              <a:rPr lang="en-US" dirty="0" smtClean="0"/>
              <a:t>-- decreased prolactin</a:t>
            </a:r>
          </a:p>
          <a:p>
            <a:pPr lvl="1"/>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20159301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pPr marL="0" indent="0">
              <a:buNone/>
            </a:pPr>
            <a:r>
              <a:rPr lang="en-US" dirty="0" err="1" smtClean="0"/>
              <a:t>Haematological</a:t>
            </a:r>
            <a:endParaRPr lang="en-US" dirty="0" smtClean="0"/>
          </a:p>
          <a:p>
            <a:r>
              <a:rPr lang="en-US" dirty="0" smtClean="0"/>
              <a:t>Mild leukopenia common to all</a:t>
            </a:r>
          </a:p>
          <a:p>
            <a:r>
              <a:rPr lang="en-US" dirty="0" err="1" smtClean="0"/>
              <a:t>Agranulocytosis</a:t>
            </a:r>
            <a:r>
              <a:rPr lang="en-US" dirty="0" smtClean="0"/>
              <a:t> and neutropenia infrequent</a:t>
            </a:r>
          </a:p>
          <a:p>
            <a:pPr lvl="1"/>
            <a:r>
              <a:rPr lang="en-US" dirty="0" smtClean="0"/>
              <a:t>If occurs, avoid drug</a:t>
            </a:r>
          </a:p>
          <a:p>
            <a:r>
              <a:rPr lang="en-US" dirty="0" smtClean="0"/>
              <a:t>Highest risk in clozapine</a:t>
            </a:r>
          </a:p>
          <a:p>
            <a:pPr lvl="1"/>
            <a:r>
              <a:rPr lang="en-US" dirty="0" smtClean="0"/>
              <a:t>Especially at beginning</a:t>
            </a:r>
          </a:p>
          <a:p>
            <a:pPr lvl="1"/>
            <a:r>
              <a:rPr lang="en-US" dirty="0" smtClean="0"/>
              <a:t>Also late effect</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40201899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fontScale="85000" lnSpcReduction="20000"/>
          </a:bodyPr>
          <a:lstStyle/>
          <a:p>
            <a:pPr marL="0" indent="0">
              <a:buNone/>
            </a:pPr>
            <a:r>
              <a:rPr lang="en-US" dirty="0" smtClean="0"/>
              <a:t>Seizures</a:t>
            </a:r>
          </a:p>
          <a:p>
            <a:r>
              <a:rPr lang="en-US" dirty="0" smtClean="0"/>
              <a:t>EEG abnormalities vary between antipsychotics</a:t>
            </a:r>
          </a:p>
          <a:p>
            <a:pPr lvl="1"/>
            <a:r>
              <a:rPr lang="en-US" dirty="0" smtClean="0"/>
              <a:t>Clozapine—high risk—up to 4% adolescents</a:t>
            </a:r>
          </a:p>
          <a:p>
            <a:pPr lvl="1"/>
            <a:r>
              <a:rPr lang="en-US" dirty="0" smtClean="0"/>
              <a:t>Olanzapine—high risk</a:t>
            </a:r>
          </a:p>
          <a:p>
            <a:pPr lvl="1"/>
            <a:r>
              <a:rPr lang="en-US" dirty="0" err="1" smtClean="0"/>
              <a:t>Risperidone</a:t>
            </a:r>
            <a:r>
              <a:rPr lang="en-US" dirty="0" smtClean="0"/>
              <a:t>—moderate risk</a:t>
            </a:r>
          </a:p>
          <a:p>
            <a:pPr lvl="1"/>
            <a:r>
              <a:rPr lang="en-US" dirty="0" smtClean="0"/>
              <a:t>Typical neuroleptics—moderate risk</a:t>
            </a:r>
          </a:p>
          <a:p>
            <a:pPr lvl="1"/>
            <a:r>
              <a:rPr lang="en-US" dirty="0" err="1" smtClean="0"/>
              <a:t>Quetiapine</a:t>
            </a:r>
            <a:r>
              <a:rPr lang="en-US" dirty="0" smtClean="0"/>
              <a:t>—low risk</a:t>
            </a:r>
          </a:p>
          <a:p>
            <a:pPr marL="457200" lvl="1" indent="0">
              <a:buNone/>
            </a:pPr>
            <a:endParaRPr lang="en-US" dirty="0" smtClean="0"/>
          </a:p>
          <a:p>
            <a:pPr marL="0" indent="0">
              <a:buNone/>
            </a:pPr>
            <a:r>
              <a:rPr lang="en-US" dirty="0" smtClean="0"/>
              <a:t>If a seizure occurs</a:t>
            </a:r>
          </a:p>
          <a:p>
            <a:r>
              <a:rPr lang="en-US" dirty="0" smtClean="0"/>
              <a:t>First rule out other causes</a:t>
            </a:r>
          </a:p>
          <a:p>
            <a:r>
              <a:rPr lang="en-US" dirty="0" smtClean="0"/>
              <a:t>Possible options</a:t>
            </a:r>
          </a:p>
          <a:p>
            <a:pPr lvl="1"/>
            <a:r>
              <a:rPr lang="en-US" dirty="0" smtClean="0"/>
              <a:t>Switch antipsychotics</a:t>
            </a:r>
          </a:p>
          <a:p>
            <a:pPr lvl="1"/>
            <a:r>
              <a:rPr lang="en-US" dirty="0" smtClean="0"/>
              <a:t>Stop medication briefly</a:t>
            </a:r>
          </a:p>
          <a:p>
            <a:pPr lvl="1"/>
            <a:r>
              <a:rPr lang="en-US" dirty="0" smtClean="0"/>
              <a:t>Reduce Dose or </a:t>
            </a:r>
            <a:r>
              <a:rPr lang="en-US" dirty="0"/>
              <a:t>u</a:t>
            </a:r>
            <a:r>
              <a:rPr lang="en-US" dirty="0" smtClean="0"/>
              <a:t>se anticonvulsant</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407909276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218931"/>
            <a:ext cx="8229600" cy="1198707"/>
          </a:xfrm>
          <a:prstGeom prst="rect">
            <a:avLst/>
          </a:prstGeo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Children and Adolescents</a:t>
            </a:r>
            <a:r>
              <a:rPr lang="en-US" sz="1800" b="1" spc="150" smtClean="0">
                <a:ln w="11430"/>
                <a:solidFill>
                  <a:schemeClr val="bg1">
                    <a:lumMod val="75000"/>
                  </a:schemeClr>
                </a:solidFill>
                <a:effectLst>
                  <a:outerShdw blurRad="25400" algn="tl" rotWithShape="0">
                    <a:srgbClr val="000000">
                      <a:alpha val="43000"/>
                    </a:srgbClr>
                  </a:outerShdw>
                </a:effectLst>
              </a:rPr>
              <a:t/>
            </a:r>
            <a:br>
              <a:rPr lang="en-US" sz="1800" b="1" spc="150" smtClean="0">
                <a:ln w="11430"/>
                <a:solidFill>
                  <a:schemeClr val="bg1">
                    <a:lumMod val="75000"/>
                  </a:schemeClr>
                </a:solidFill>
                <a:effectLst>
                  <a:outerShdw blurRad="25400" algn="tl" rotWithShape="0">
                    <a:srgbClr val="000000">
                      <a:alpha val="43000"/>
                    </a:srgbClr>
                  </a:outerShdw>
                </a:effectLst>
              </a:rPr>
            </a:br>
            <a:r>
              <a:rPr lang="en-US" sz="3200" b="1" spc="150" smtClean="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Rectangle 2"/>
          <p:cNvSpPr/>
          <p:nvPr/>
        </p:nvSpPr>
        <p:spPr>
          <a:xfrm>
            <a:off x="457200" y="1620086"/>
            <a:ext cx="8229600" cy="830997"/>
          </a:xfrm>
          <a:prstGeom prst="rect">
            <a:avLst/>
          </a:prstGeom>
        </p:spPr>
        <p:txBody>
          <a:bodyPr wrap="square">
            <a:spAutoFit/>
          </a:bodyPr>
          <a:lstStyle/>
          <a:p>
            <a:r>
              <a:rPr lang="en-US" sz="2400" dirty="0"/>
              <a:t>Cardiovascular: Orthostatic hypotension, increased heart rate, dizziness, </a:t>
            </a:r>
            <a:r>
              <a:rPr lang="en-US" sz="2400" dirty="0" smtClean="0"/>
              <a:t> </a:t>
            </a:r>
            <a:r>
              <a:rPr lang="en-US" sz="2400" dirty="0"/>
              <a:t>reduced ST </a:t>
            </a:r>
            <a:r>
              <a:rPr lang="en-US" sz="2400" dirty="0" smtClean="0"/>
              <a:t>interval, </a:t>
            </a:r>
            <a:r>
              <a:rPr lang="en-US" sz="2400" b="1" dirty="0" smtClean="0"/>
              <a:t>longer </a:t>
            </a:r>
            <a:r>
              <a:rPr lang="en-US" sz="2400" b="1" dirty="0" err="1" smtClean="0"/>
              <a:t>Qtc</a:t>
            </a:r>
            <a:r>
              <a:rPr lang="en-US" sz="2400" b="1" dirty="0" smtClean="0"/>
              <a:t> Interval</a:t>
            </a:r>
            <a:endParaRPr lang="en-US" sz="2400" b="1" dirty="0"/>
          </a:p>
        </p:txBody>
      </p:sp>
      <p:sp>
        <p:nvSpPr>
          <p:cNvPr id="4" name="TextBox 3"/>
          <p:cNvSpPr txBox="1"/>
          <p:nvPr/>
        </p:nvSpPr>
        <p:spPr>
          <a:xfrm>
            <a:off x="6839473" y="2600079"/>
            <a:ext cx="2343159" cy="3231654"/>
          </a:xfrm>
          <a:prstGeom prst="rect">
            <a:avLst/>
          </a:prstGeom>
          <a:noFill/>
        </p:spPr>
        <p:txBody>
          <a:bodyPr wrap="none" rtlCol="0">
            <a:spAutoFit/>
          </a:bodyPr>
          <a:lstStyle/>
          <a:p>
            <a:r>
              <a:rPr lang="en-US" sz="2400" b="1" dirty="0" smtClean="0"/>
              <a:t>Antidepressants</a:t>
            </a:r>
            <a:r>
              <a:rPr lang="en-US" sz="2400" b="1" dirty="0"/>
              <a:t>:</a:t>
            </a:r>
          </a:p>
          <a:p>
            <a:r>
              <a:rPr lang="en-US" sz="2400" dirty="0"/>
              <a:t>Amitriptyline</a:t>
            </a:r>
          </a:p>
          <a:p>
            <a:r>
              <a:rPr lang="en-US" sz="2400" dirty="0"/>
              <a:t>Clomipramine</a:t>
            </a:r>
          </a:p>
          <a:p>
            <a:r>
              <a:rPr lang="en-US" sz="2400" dirty="0"/>
              <a:t>Imipramine</a:t>
            </a:r>
          </a:p>
          <a:p>
            <a:r>
              <a:rPr lang="en-US" sz="2400" dirty="0" err="1"/>
              <a:t>Dothiepin</a:t>
            </a:r>
            <a:endParaRPr lang="en-US" sz="2400" dirty="0"/>
          </a:p>
          <a:p>
            <a:r>
              <a:rPr lang="en-US" sz="2400" dirty="0"/>
              <a:t>Doxepin</a:t>
            </a:r>
          </a:p>
          <a:p>
            <a:r>
              <a:rPr lang="en-US" sz="2400" dirty="0"/>
              <a:t>Venlafaxine</a:t>
            </a:r>
          </a:p>
          <a:p>
            <a:endParaRPr lang="en-US" dirty="0"/>
          </a:p>
          <a:p>
            <a:endParaRPr lang="en-US" dirty="0"/>
          </a:p>
        </p:txBody>
      </p:sp>
      <p:pic>
        <p:nvPicPr>
          <p:cNvPr id="6" name="Picture 5"/>
          <p:cNvPicPr>
            <a:picLocks noChangeAspect="1"/>
          </p:cNvPicPr>
          <p:nvPr/>
        </p:nvPicPr>
        <p:blipFill>
          <a:blip r:embed="rId3"/>
          <a:stretch>
            <a:fillRect/>
          </a:stretch>
        </p:blipFill>
        <p:spPr>
          <a:xfrm>
            <a:off x="3525133" y="3509405"/>
            <a:ext cx="2386582" cy="2312987"/>
          </a:xfrm>
          <a:prstGeom prst="rect">
            <a:avLst/>
          </a:prstGeom>
        </p:spPr>
      </p:pic>
      <p:sp>
        <p:nvSpPr>
          <p:cNvPr id="7" name="TextBox 6"/>
          <p:cNvSpPr txBox="1"/>
          <p:nvPr/>
        </p:nvSpPr>
        <p:spPr>
          <a:xfrm>
            <a:off x="634962" y="2539595"/>
            <a:ext cx="2671219" cy="3693319"/>
          </a:xfrm>
          <a:prstGeom prst="rect">
            <a:avLst/>
          </a:prstGeom>
          <a:noFill/>
        </p:spPr>
        <p:txBody>
          <a:bodyPr wrap="square" rtlCol="0">
            <a:spAutoFit/>
          </a:bodyPr>
          <a:lstStyle/>
          <a:p>
            <a:r>
              <a:rPr lang="en-US" sz="2400" b="1" dirty="0" smtClean="0"/>
              <a:t>Antipsychotics:</a:t>
            </a:r>
          </a:p>
          <a:p>
            <a:r>
              <a:rPr lang="en-US" sz="2400" dirty="0" err="1" smtClean="0"/>
              <a:t>Risperidone</a:t>
            </a:r>
            <a:endParaRPr lang="en-US" sz="2400" dirty="0"/>
          </a:p>
          <a:p>
            <a:r>
              <a:rPr lang="en-US" sz="2400" dirty="0" err="1"/>
              <a:t>Fluphenazine</a:t>
            </a:r>
            <a:endParaRPr lang="en-US" sz="2400" dirty="0"/>
          </a:p>
          <a:p>
            <a:r>
              <a:rPr lang="en-US" sz="2400" dirty="0"/>
              <a:t>Haloperidol</a:t>
            </a:r>
          </a:p>
          <a:p>
            <a:r>
              <a:rPr lang="en-US" sz="2400" dirty="0"/>
              <a:t>Clozapine</a:t>
            </a:r>
          </a:p>
          <a:p>
            <a:r>
              <a:rPr lang="en-US" sz="2400" dirty="0" err="1"/>
              <a:t>Ziprasidone</a:t>
            </a:r>
            <a:endParaRPr lang="en-US" sz="2400" dirty="0"/>
          </a:p>
          <a:p>
            <a:r>
              <a:rPr lang="en-US" sz="2400" dirty="0" err="1"/>
              <a:t>Pimozide</a:t>
            </a:r>
            <a:endParaRPr lang="en-US" sz="2400" dirty="0"/>
          </a:p>
          <a:p>
            <a:r>
              <a:rPr lang="en-US" sz="2400" dirty="0" err="1"/>
              <a:t>Droperidol</a:t>
            </a:r>
            <a:endParaRPr lang="en-US" sz="2400" dirty="0"/>
          </a:p>
          <a:p>
            <a:r>
              <a:rPr lang="en-US" sz="2400" dirty="0" err="1"/>
              <a:t>Quetiapine</a:t>
            </a:r>
            <a:endParaRPr lang="en-US" sz="2400" dirty="0"/>
          </a:p>
          <a:p>
            <a:endParaRPr lang="en-US" dirty="0"/>
          </a:p>
        </p:txBody>
      </p:sp>
    </p:spTree>
    <p:extLst>
      <p:ext uri="{BB962C8B-B14F-4D97-AF65-F5344CB8AC3E}">
        <p14:creationId xmlns:p14="http://schemas.microsoft.com/office/powerpoint/2010/main" val="3420210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12-10 at 8.14.51 PM.png"/>
          <p:cNvPicPr>
            <a:picLocks noGrp="1" noChangeAspect="1"/>
          </p:cNvPicPr>
          <p:nvPr>
            <p:ph idx="1"/>
          </p:nvPr>
        </p:nvPicPr>
        <p:blipFill>
          <a:blip r:embed="rId3">
            <a:extLst>
              <a:ext uri="{28A0092B-C50C-407E-A947-70E740481C1C}">
                <a14:useLocalDpi xmlns:a14="http://schemas.microsoft.com/office/drawing/2010/main" val="0"/>
              </a:ext>
            </a:extLst>
          </a:blip>
          <a:srcRect l="129" r="129"/>
          <a:stretch>
            <a:fillRect/>
          </a:stretch>
        </p:blipFill>
        <p:spPr>
          <a:xfrm>
            <a:off x="42066" y="440871"/>
            <a:ext cx="9101933" cy="6417128"/>
          </a:xfrm>
        </p:spPr>
      </p:pic>
      <p:sp>
        <p:nvSpPr>
          <p:cNvPr id="2" name="TextBox 1"/>
          <p:cNvSpPr txBox="1"/>
          <p:nvPr/>
        </p:nvSpPr>
        <p:spPr>
          <a:xfrm>
            <a:off x="42067" y="0"/>
            <a:ext cx="9372888" cy="738664"/>
          </a:xfrm>
          <a:prstGeom prst="rect">
            <a:avLst/>
          </a:prstGeom>
          <a:noFill/>
        </p:spPr>
        <p:txBody>
          <a:bodyPr wrap="square" rtlCol="0">
            <a:spAutoFit/>
          </a:bodyPr>
          <a:lstStyle/>
          <a:p>
            <a:pPr algn="ctr"/>
            <a:r>
              <a:rPr lang="en-US" sz="2400" dirty="0"/>
              <a:t>Suggested monitoring for people taking antipsychotics</a:t>
            </a:r>
          </a:p>
          <a:p>
            <a:pPr algn="ctr"/>
            <a:endParaRPr lang="en-US" dirty="0"/>
          </a:p>
        </p:txBody>
      </p:sp>
    </p:spTree>
    <p:extLst>
      <p:ext uri="{BB962C8B-B14F-4D97-AF65-F5344CB8AC3E}">
        <p14:creationId xmlns:p14="http://schemas.microsoft.com/office/powerpoint/2010/main" val="18584622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Choosing an Antipsychotic Medication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r>
              <a:rPr lang="en-US" dirty="0" smtClean="0"/>
              <a:t>First, define goals</a:t>
            </a:r>
          </a:p>
          <a:p>
            <a:r>
              <a:rPr lang="en-US" dirty="0" smtClean="0"/>
              <a:t>Choose atypical antipsychotic</a:t>
            </a:r>
          </a:p>
          <a:p>
            <a:pPr lvl="1"/>
            <a:r>
              <a:rPr lang="en-US" dirty="0" smtClean="0"/>
              <a:t>not clozapine or olanzapine</a:t>
            </a:r>
          </a:p>
          <a:p>
            <a:r>
              <a:rPr lang="en-US" dirty="0" smtClean="0"/>
              <a:t>Take into account:</a:t>
            </a:r>
          </a:p>
          <a:p>
            <a:pPr lvl="1"/>
            <a:r>
              <a:rPr lang="en-US" dirty="0" smtClean="0"/>
              <a:t>Side effects</a:t>
            </a:r>
          </a:p>
          <a:p>
            <a:pPr lvl="1"/>
            <a:r>
              <a:rPr lang="en-US" dirty="0" smtClean="0"/>
              <a:t>Patient’s drug response history</a:t>
            </a:r>
          </a:p>
          <a:p>
            <a:pPr lvl="1"/>
            <a:r>
              <a:rPr lang="en-US" dirty="0" smtClean="0"/>
              <a:t>Patient’s family history of drug response</a:t>
            </a:r>
          </a:p>
          <a:p>
            <a:pPr lvl="1"/>
            <a:r>
              <a:rPr lang="en-US" dirty="0" smtClean="0"/>
              <a:t>Availability</a:t>
            </a:r>
          </a:p>
          <a:p>
            <a:pPr lvl="1"/>
            <a:r>
              <a:rPr lang="en-US" dirty="0" smtClean="0"/>
              <a:t>Clinician’s familiarity</a:t>
            </a:r>
          </a:p>
          <a:p>
            <a:pPr lvl="1"/>
            <a:r>
              <a:rPr lang="en-US" dirty="0" smtClean="0"/>
              <a:t>Price</a:t>
            </a:r>
          </a:p>
          <a:p>
            <a:pPr marL="457200" lvl="1" indent="0">
              <a:buNone/>
            </a:pPr>
            <a:endParaRPr lang="en-US" dirty="0" smtClean="0"/>
          </a:p>
          <a:p>
            <a:pPr lvl="1"/>
            <a:endParaRPr lang="en-US" dirty="0" smtClean="0"/>
          </a:p>
          <a:p>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8208456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Dosage of Antipsychotic Medication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pPr marL="0" indent="0">
              <a:buNone/>
            </a:pPr>
            <a:r>
              <a:rPr lang="en-US" dirty="0" smtClean="0"/>
              <a:t>Patients having a first episode vs. multi-episode:</a:t>
            </a:r>
          </a:p>
          <a:p>
            <a:r>
              <a:rPr lang="en-US" dirty="0" smtClean="0"/>
              <a:t>Better response to treatment</a:t>
            </a:r>
          </a:p>
          <a:p>
            <a:r>
              <a:rPr lang="en-US" dirty="0" smtClean="0"/>
              <a:t>Greater likelihood of side effects</a:t>
            </a:r>
          </a:p>
          <a:p>
            <a:r>
              <a:rPr lang="en-US" dirty="0" smtClean="0"/>
              <a:t>Require lower doses</a:t>
            </a:r>
          </a:p>
          <a:p>
            <a:pPr lvl="1"/>
            <a:r>
              <a:rPr lang="en-US" dirty="0" smtClean="0"/>
              <a:t>Except </a:t>
            </a:r>
            <a:r>
              <a:rPr lang="en-US" dirty="0" err="1" smtClean="0"/>
              <a:t>quetiapine</a:t>
            </a:r>
            <a:r>
              <a:rPr lang="en-US" dirty="0" smtClean="0"/>
              <a:t> (500-600mg/day)</a:t>
            </a:r>
          </a:p>
          <a:p>
            <a:r>
              <a:rPr lang="en-US" dirty="0" smtClean="0"/>
              <a:t>Start low and go slow</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2478646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The Basics</a:t>
            </a:r>
            <a:r>
              <a:rPr lang="en-US" sz="3200" b="1" spc="150" dirty="0" smtClean="0">
                <a:ln w="11430"/>
                <a:solidFill>
                  <a:srgbClr val="F8F8F8"/>
                </a:solidFill>
                <a:effectLst>
                  <a:outerShdw blurRad="25400" algn="tl" rotWithShape="0">
                    <a:srgbClr val="000000">
                      <a:alpha val="43000"/>
                    </a:srgbClr>
                  </a:outerShdw>
                </a:effectLst>
              </a:rPr>
              <a:t> of Psychotic Illnesses</a:t>
            </a:r>
            <a:endParaRPr lang="en-US" sz="3200" b="1"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417637"/>
            <a:ext cx="8229601" cy="5219779"/>
          </a:xfrm>
        </p:spPr>
        <p:txBody>
          <a:bodyPr>
            <a:normAutofit/>
          </a:bodyPr>
          <a:lstStyle/>
          <a:p>
            <a:r>
              <a:rPr lang="en-US" dirty="0" smtClean="0"/>
              <a:t>Group of heterogeneous conditions</a:t>
            </a:r>
          </a:p>
          <a:p>
            <a:r>
              <a:rPr lang="en-US" dirty="0" smtClean="0"/>
              <a:t>Multifactorial causes</a:t>
            </a:r>
          </a:p>
          <a:p>
            <a:pPr lvl="1"/>
            <a:r>
              <a:rPr lang="en-US" dirty="0" smtClean="0"/>
              <a:t>Prenatal insults</a:t>
            </a:r>
          </a:p>
          <a:p>
            <a:pPr lvl="1"/>
            <a:r>
              <a:rPr lang="en-US" dirty="0" smtClean="0"/>
              <a:t>Late genetic factors</a:t>
            </a:r>
          </a:p>
          <a:p>
            <a:pPr lvl="1"/>
            <a:r>
              <a:rPr lang="en-US" dirty="0" smtClean="0"/>
              <a:t>Late environmental factors</a:t>
            </a:r>
          </a:p>
          <a:p>
            <a:r>
              <a:rPr lang="en-US" dirty="0" smtClean="0"/>
              <a:t>3 symptom clusters</a:t>
            </a:r>
          </a:p>
          <a:p>
            <a:pPr lvl="1"/>
            <a:r>
              <a:rPr lang="en-US" dirty="0" smtClean="0"/>
              <a:t>Positive</a:t>
            </a:r>
          </a:p>
          <a:p>
            <a:pPr lvl="1"/>
            <a:r>
              <a:rPr lang="en-US" dirty="0" smtClean="0"/>
              <a:t>Negative</a:t>
            </a:r>
          </a:p>
          <a:p>
            <a:pPr lvl="1"/>
            <a:r>
              <a:rPr lang="en-US" dirty="0"/>
              <a:t>C</a:t>
            </a:r>
            <a:r>
              <a:rPr lang="en-US" dirty="0" smtClean="0"/>
              <a:t>ognitive</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pic>
        <p:nvPicPr>
          <p:cNvPr id="2" name="Picture 1" descr="Screen Shot 2015-12-02 at 10.53.0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0557" y="2137059"/>
            <a:ext cx="3046243" cy="3577028"/>
          </a:xfrm>
          <a:prstGeom prst="rect">
            <a:avLst/>
          </a:prstGeom>
        </p:spPr>
      </p:pic>
      <p:sp>
        <p:nvSpPr>
          <p:cNvPr id="3" name="TextBox 2">
            <a:hlinkClick r:id="rId5"/>
          </p:cNvPr>
          <p:cNvSpPr txBox="1"/>
          <p:nvPr/>
        </p:nvSpPr>
        <p:spPr>
          <a:xfrm>
            <a:off x="5640556" y="5714087"/>
            <a:ext cx="2504473" cy="923330"/>
          </a:xfrm>
          <a:prstGeom prst="rect">
            <a:avLst/>
          </a:prstGeom>
          <a:noFill/>
        </p:spPr>
        <p:txBody>
          <a:bodyPr wrap="square" rtlCol="0">
            <a:spAutoFit/>
          </a:bodyPr>
          <a:lstStyle/>
          <a:p>
            <a:pPr algn="ctr"/>
            <a:r>
              <a:rPr lang="en-US" dirty="0" smtClean="0">
                <a:hlinkClick r:id="rId6"/>
              </a:rPr>
              <a:t>https://www.youtube.com/watch?v=Rws1niDxqK8</a:t>
            </a:r>
            <a:r>
              <a:rPr lang="en-US" dirty="0" smtClean="0"/>
              <a:t>/</a:t>
            </a:r>
            <a:endParaRPr lang="en-US" dirty="0"/>
          </a:p>
        </p:txBody>
      </p:sp>
    </p:spTree>
    <p:extLst>
      <p:ext uri="{BB962C8B-B14F-4D97-AF65-F5344CB8AC3E}">
        <p14:creationId xmlns:p14="http://schemas.microsoft.com/office/powerpoint/2010/main" val="8048173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Adequate Antipsychotic Trial</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fontScale="92500" lnSpcReduction="10000"/>
          </a:bodyPr>
          <a:lstStyle/>
          <a:p>
            <a:r>
              <a:rPr lang="en-US" dirty="0" smtClean="0"/>
              <a:t>No consensus</a:t>
            </a:r>
          </a:p>
          <a:p>
            <a:r>
              <a:rPr lang="en-US" dirty="0" smtClean="0"/>
              <a:t>Majority agree on 4-6 weeks</a:t>
            </a:r>
          </a:p>
          <a:p>
            <a:pPr lvl="1"/>
            <a:r>
              <a:rPr lang="en-US" dirty="0" smtClean="0"/>
              <a:t>If not</a:t>
            </a:r>
            <a:r>
              <a:rPr lang="en-US" dirty="0" smtClean="0">
                <a:sym typeface="Wingdings"/>
              </a:rPr>
              <a:t> </a:t>
            </a:r>
            <a:r>
              <a:rPr lang="en-US" dirty="0" smtClean="0"/>
              <a:t>switch antipsychotics</a:t>
            </a:r>
          </a:p>
          <a:p>
            <a:r>
              <a:rPr lang="en-US" dirty="0" smtClean="0"/>
              <a:t>½ to 2/3 experience reduced positive symptoms in 3 weeks at initial dose</a:t>
            </a:r>
          </a:p>
          <a:p>
            <a:pPr lvl="1"/>
            <a:r>
              <a:rPr lang="en-US" dirty="0" smtClean="0"/>
              <a:t>If not</a:t>
            </a:r>
            <a:r>
              <a:rPr lang="en-US" dirty="0" smtClean="0">
                <a:sym typeface="Wingdings"/>
              </a:rPr>
              <a:t></a:t>
            </a:r>
            <a:r>
              <a:rPr lang="en-US" dirty="0" smtClean="0"/>
              <a:t> increase dose</a:t>
            </a:r>
          </a:p>
          <a:p>
            <a:r>
              <a:rPr lang="en-US" dirty="0" smtClean="0"/>
              <a:t>If increased too quickly to too high of drug</a:t>
            </a:r>
          </a:p>
          <a:p>
            <a:pPr lvl="1"/>
            <a:r>
              <a:rPr lang="en-US" dirty="0" smtClean="0"/>
              <a:t>No increased effectiveness</a:t>
            </a:r>
          </a:p>
          <a:p>
            <a:pPr lvl="1"/>
            <a:r>
              <a:rPr lang="en-US" dirty="0" smtClean="0"/>
              <a:t>More side effects</a:t>
            </a:r>
          </a:p>
          <a:p>
            <a:pPr lvl="1"/>
            <a:r>
              <a:rPr lang="en-US" dirty="0" smtClean="0"/>
              <a:t>Poor adherence</a:t>
            </a:r>
          </a:p>
          <a:p>
            <a:pPr lvl="1"/>
            <a:r>
              <a:rPr lang="en-US" dirty="0" smtClean="0"/>
              <a:t>Poor </a:t>
            </a:r>
            <a:r>
              <a:rPr lang="en-US" dirty="0" err="1" smtClean="0"/>
              <a:t>longterm</a:t>
            </a:r>
            <a:r>
              <a:rPr lang="en-US" dirty="0" smtClean="0"/>
              <a:t> outcomes</a:t>
            </a:r>
          </a:p>
          <a:p>
            <a:pPr lvl="1"/>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33303749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Treatment Resistance</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fontScale="92500"/>
          </a:bodyPr>
          <a:lstStyle/>
          <a:p>
            <a:r>
              <a:rPr lang="en-US" dirty="0" smtClean="0"/>
              <a:t>No improvement with 2 adequate trials</a:t>
            </a:r>
          </a:p>
          <a:p>
            <a:pPr marL="457200" lvl="1" indent="0">
              <a:buNone/>
            </a:pPr>
            <a:r>
              <a:rPr lang="en-US" dirty="0" smtClean="0">
                <a:sym typeface="Wingdings"/>
              </a:rPr>
              <a:t>clozapine trial</a:t>
            </a:r>
          </a:p>
          <a:p>
            <a:pPr marL="514350" indent="-457200"/>
            <a:r>
              <a:rPr lang="en-US" dirty="0" smtClean="0">
                <a:sym typeface="Wingdings"/>
              </a:rPr>
              <a:t>But first consider</a:t>
            </a:r>
          </a:p>
          <a:p>
            <a:pPr marL="914400" lvl="1" indent="-457200"/>
            <a:r>
              <a:rPr lang="en-US" dirty="0" smtClean="0">
                <a:sym typeface="Wingdings"/>
              </a:rPr>
              <a:t>Poor </a:t>
            </a:r>
            <a:r>
              <a:rPr lang="en-US" dirty="0" err="1" smtClean="0">
                <a:sym typeface="Wingdings"/>
              </a:rPr>
              <a:t>adherenceLAI</a:t>
            </a:r>
            <a:r>
              <a:rPr lang="en-US" dirty="0" smtClean="0">
                <a:sym typeface="Wingdings"/>
              </a:rPr>
              <a:t> before clozapine</a:t>
            </a:r>
          </a:p>
          <a:p>
            <a:pPr marL="914400" lvl="1" indent="-457200"/>
            <a:r>
              <a:rPr lang="en-US" dirty="0" smtClean="0">
                <a:sym typeface="Wingdings"/>
              </a:rPr>
              <a:t>Psychological treatments: family intervention, CBT)</a:t>
            </a:r>
          </a:p>
          <a:p>
            <a:pPr marL="914400" lvl="1" indent="-457200"/>
            <a:r>
              <a:rPr lang="en-US" dirty="0" smtClean="0">
                <a:sym typeface="Wingdings"/>
              </a:rPr>
              <a:t>Comorbid substance use, other prescribed medication, physical illness</a:t>
            </a:r>
          </a:p>
          <a:p>
            <a:pPr marL="514350" indent="-457200"/>
            <a:r>
              <a:rPr lang="en-US" dirty="0" smtClean="0">
                <a:sym typeface="Wingdings"/>
              </a:rPr>
              <a:t>Clozapine trial</a:t>
            </a:r>
          </a:p>
          <a:p>
            <a:pPr marL="914400" lvl="1" indent="-457200"/>
            <a:r>
              <a:rPr lang="en-US" dirty="0" smtClean="0">
                <a:sym typeface="Wingdings"/>
              </a:rPr>
              <a:t>At least 8 weeks</a:t>
            </a:r>
          </a:p>
          <a:p>
            <a:pPr marL="914400" lvl="1" indent="-457200"/>
            <a:r>
              <a:rPr lang="en-US" dirty="0" smtClean="0">
                <a:sym typeface="Wingdings"/>
              </a:rPr>
              <a:t>300-800 mg/day</a:t>
            </a:r>
          </a:p>
          <a:p>
            <a:pPr marL="914400" lvl="1" indent="-457200"/>
            <a:r>
              <a:rPr lang="en-US" dirty="0" smtClean="0">
                <a:sym typeface="Wingdings"/>
              </a:rPr>
              <a:t>Blood level&gt;350ng/ml</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4887859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Antipsychotics and Pregnancy</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r>
              <a:rPr lang="en-US" dirty="0" smtClean="0"/>
              <a:t>Cross placenta</a:t>
            </a:r>
          </a:p>
          <a:p>
            <a:r>
              <a:rPr lang="en-US" dirty="0" smtClean="0"/>
              <a:t>Exposure during 3</a:t>
            </a:r>
            <a:r>
              <a:rPr lang="en-US" baseline="30000" dirty="0" smtClean="0"/>
              <a:t>rd</a:t>
            </a:r>
            <a:r>
              <a:rPr lang="en-US" dirty="0" smtClean="0"/>
              <a:t> </a:t>
            </a:r>
            <a:r>
              <a:rPr lang="en-US" dirty="0" err="1" smtClean="0"/>
              <a:t>trimester</a:t>
            </a:r>
            <a:r>
              <a:rPr lang="en-US" dirty="0" err="1" smtClean="0">
                <a:sym typeface="Wingdings"/>
              </a:rPr>
              <a:t>possible</a:t>
            </a:r>
            <a:r>
              <a:rPr lang="en-US" dirty="0" smtClean="0">
                <a:sym typeface="Wingdings"/>
              </a:rPr>
              <a:t> EPS and/or withdrawal after delivery</a:t>
            </a:r>
          </a:p>
          <a:p>
            <a:r>
              <a:rPr lang="en-US" dirty="0" smtClean="0">
                <a:sym typeface="Wingdings"/>
              </a:rPr>
              <a:t>Does NOT increase risk for important short term maternal medical and perinatal outcomes</a:t>
            </a:r>
          </a:p>
          <a:p>
            <a:pPr lvl="1"/>
            <a:r>
              <a:rPr lang="en-US" dirty="0" smtClean="0">
                <a:sym typeface="Wingdings"/>
              </a:rPr>
              <a:t>E.g., gestational diabetes </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33797398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solidFill>
                <a:effectLst>
                  <a:outerShdw blurRad="25400" algn="tl" rotWithShape="0">
                    <a:srgbClr val="000000">
                      <a:alpha val="43000"/>
                    </a:srgbClr>
                  </a:outerShdw>
                </a:effectLst>
              </a:rPr>
              <a:t>Augmentation and Adjunctive </a:t>
            </a:r>
            <a:r>
              <a:rPr lang="en-US" sz="3200" b="1" spc="150" dirty="0" smtClean="0">
                <a:ln w="11430"/>
                <a:solidFill>
                  <a:schemeClr val="bg1">
                    <a:lumMod val="95000"/>
                  </a:schemeClr>
                </a:solidFill>
                <a:effectLst>
                  <a:outerShdw blurRad="25400" algn="tl" rotWithShape="0">
                    <a:srgbClr val="000000">
                      <a:alpha val="43000"/>
                    </a:srgbClr>
                  </a:outerShdw>
                </a:effectLst>
              </a:rPr>
              <a:t>Treatments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fontScale="92500"/>
          </a:bodyPr>
          <a:lstStyle/>
          <a:p>
            <a:pPr marL="0" indent="0">
              <a:buNone/>
            </a:pPr>
            <a:r>
              <a:rPr lang="en-US" dirty="0" smtClean="0"/>
              <a:t>Incomplete reduction in positive symptoms:</a:t>
            </a:r>
          </a:p>
          <a:p>
            <a:r>
              <a:rPr lang="en-US" dirty="0" smtClean="0"/>
              <a:t>No evidence for second antipsychotic</a:t>
            </a:r>
          </a:p>
          <a:p>
            <a:r>
              <a:rPr lang="en-US" dirty="0" smtClean="0"/>
              <a:t>Little evidence for adding lithium or anticonvulsants (unless bipolar)</a:t>
            </a:r>
          </a:p>
          <a:p>
            <a:r>
              <a:rPr lang="en-US" dirty="0" smtClean="0"/>
              <a:t>No evidence for benzodiazepines </a:t>
            </a:r>
          </a:p>
          <a:p>
            <a:r>
              <a:rPr lang="en-US" dirty="0" smtClean="0"/>
              <a:t>Insufficient evidence for adding antidepressant </a:t>
            </a:r>
          </a:p>
          <a:p>
            <a:r>
              <a:rPr lang="en-US" dirty="0" smtClean="0"/>
              <a:t>ECT effective but no advantage over antipsychotics</a:t>
            </a:r>
          </a:p>
          <a:p>
            <a:r>
              <a:rPr lang="en-US" dirty="0" err="1" smtClean="0"/>
              <a:t>rTMS</a:t>
            </a:r>
            <a:r>
              <a:rPr lang="en-US" dirty="0" smtClean="0"/>
              <a:t> effective for refractory auditory hallucinations</a:t>
            </a:r>
          </a:p>
          <a:p>
            <a:r>
              <a:rPr lang="en-US" dirty="0" smtClean="0"/>
              <a:t>Growing evidence for concurrent CBT</a:t>
            </a:r>
          </a:p>
          <a:p>
            <a:pPr marL="0" indent="0">
              <a:buNone/>
            </a:pP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278942347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8952" y="169734"/>
            <a:ext cx="8671048" cy="1406566"/>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400" b="1" spc="150" dirty="0" smtClean="0">
                <a:ln w="11430"/>
                <a:solidFill>
                  <a:schemeClr val="bg1">
                    <a:lumMod val="95000"/>
                  </a:schemeClr>
                </a:solidFill>
                <a:effectLst>
                  <a:outerShdw blurRad="25400" algn="tl" rotWithShape="0">
                    <a:srgbClr val="000000">
                      <a:alpha val="43000"/>
                    </a:srgbClr>
                  </a:outerShdw>
                </a:effectLst>
              </a:rPr>
              <a:t>Treatment Maintenance and Duration </a:t>
            </a:r>
            <a:br>
              <a:rPr lang="en-US" sz="2400" b="1" spc="150" dirty="0" smtClean="0">
                <a:ln w="11430"/>
                <a:solidFill>
                  <a:schemeClr val="bg1">
                    <a:lumMod val="95000"/>
                  </a:schemeClr>
                </a:solidFill>
                <a:effectLst>
                  <a:outerShdw blurRad="25400" algn="tl" rotWithShape="0">
                    <a:srgbClr val="000000">
                      <a:alpha val="43000"/>
                    </a:srgbClr>
                  </a:outerShdw>
                </a:effectLst>
              </a:rPr>
            </a:br>
            <a:r>
              <a:rPr lang="en-US" sz="2400" b="1" spc="150" dirty="0" smtClean="0">
                <a:ln w="11430"/>
                <a:solidFill>
                  <a:schemeClr val="bg1">
                    <a:lumMod val="95000"/>
                  </a:schemeClr>
                </a:solidFill>
                <a:effectLst>
                  <a:outerShdw blurRad="25400" algn="tl" rotWithShape="0">
                    <a:srgbClr val="000000">
                      <a:alpha val="43000"/>
                    </a:srgbClr>
                  </a:outerShdw>
                </a:effectLst>
              </a:rPr>
              <a:t>in First Episode Psychosis</a:t>
            </a:r>
            <a:endParaRPr lang="en-US" sz="2400" b="1" strike="sngStrike" spc="150" dirty="0">
              <a:ln w="11430"/>
              <a:solidFill>
                <a:srgbClr val="F8F8F8"/>
              </a:solidFill>
              <a:effectLst>
                <a:outerShdw blurRad="25400" algn="tl" rotWithShape="0">
                  <a:srgbClr val="000000">
                    <a:alpha val="43000"/>
                  </a:srgbClr>
                </a:outerShdw>
              </a:effectLst>
            </a:endParaRPr>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7" name="Content Placeholder 6"/>
          <p:cNvSpPr>
            <a:spLocks noGrp="1"/>
          </p:cNvSpPr>
          <p:nvPr>
            <p:ph idx="1"/>
          </p:nvPr>
        </p:nvSpPr>
        <p:spPr>
          <a:xfrm>
            <a:off x="218952" y="1576300"/>
            <a:ext cx="8671048" cy="5281700"/>
          </a:xfrm>
        </p:spPr>
        <p:txBody>
          <a:bodyPr>
            <a:normAutofit/>
          </a:bodyPr>
          <a:lstStyle/>
          <a:p>
            <a:r>
              <a:rPr lang="en-US" dirty="0" smtClean="0"/>
              <a:t>¼ patients--complete recovery after first episode</a:t>
            </a:r>
          </a:p>
          <a:p>
            <a:r>
              <a:rPr lang="en-US" dirty="0" smtClean="0"/>
              <a:t>Most guidelines--treatment for 1-3 years</a:t>
            </a:r>
          </a:p>
          <a:p>
            <a:r>
              <a:rPr lang="en-US" dirty="0" smtClean="0"/>
              <a:t>If sustained remission--reduce slowly/monitor frequently</a:t>
            </a:r>
          </a:p>
          <a:p>
            <a:r>
              <a:rPr lang="en-US" dirty="0" smtClean="0"/>
              <a:t>Continue at minimal dose </a:t>
            </a:r>
          </a:p>
          <a:p>
            <a:r>
              <a:rPr lang="en-US" dirty="0" smtClean="0"/>
              <a:t>Consequences of relapse:</a:t>
            </a:r>
          </a:p>
          <a:p>
            <a:pPr lvl="1"/>
            <a:r>
              <a:rPr lang="en-US" dirty="0"/>
              <a:t>S</a:t>
            </a:r>
            <a:r>
              <a:rPr lang="en-US" dirty="0" smtClean="0"/>
              <a:t>ocial/family/education/vocation</a:t>
            </a:r>
          </a:p>
          <a:p>
            <a:pPr lvl="1"/>
            <a:r>
              <a:rPr lang="en-US" dirty="0"/>
              <a:t>I</a:t>
            </a:r>
            <a:r>
              <a:rPr lang="en-US" dirty="0" smtClean="0"/>
              <a:t>ncreased treatment resistance</a:t>
            </a:r>
          </a:p>
          <a:p>
            <a:pPr lvl="1"/>
            <a:r>
              <a:rPr lang="en-US" dirty="0"/>
              <a:t>Psychological distress</a:t>
            </a:r>
          </a:p>
          <a:p>
            <a:pPr lvl="1"/>
            <a:endParaRPr lang="en-US" dirty="0"/>
          </a:p>
        </p:txBody>
      </p:sp>
    </p:spTree>
    <p:extLst>
      <p:ext uri="{BB962C8B-B14F-4D97-AF65-F5344CB8AC3E}">
        <p14:creationId xmlns:p14="http://schemas.microsoft.com/office/powerpoint/2010/main" val="262613301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8952" y="169734"/>
            <a:ext cx="8671048" cy="1406566"/>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400" b="1" spc="150" dirty="0" smtClean="0">
                <a:ln w="11430"/>
                <a:solidFill>
                  <a:schemeClr val="bg1">
                    <a:lumMod val="95000"/>
                  </a:schemeClr>
                </a:solidFill>
                <a:effectLst>
                  <a:outerShdw blurRad="25400" algn="tl" rotWithShape="0">
                    <a:srgbClr val="000000">
                      <a:alpha val="43000"/>
                    </a:srgbClr>
                  </a:outerShdw>
                </a:effectLst>
              </a:rPr>
              <a:t>Considerations in </a:t>
            </a:r>
            <a:r>
              <a:rPr lang="en-US" sz="2400" b="1" spc="150" dirty="0">
                <a:ln w="11430"/>
                <a:solidFill>
                  <a:schemeClr val="bg1">
                    <a:lumMod val="95000"/>
                  </a:schemeClr>
                </a:solidFill>
                <a:effectLst>
                  <a:outerShdw blurRad="25400" algn="tl" rotWithShape="0">
                    <a:srgbClr val="000000">
                      <a:alpha val="43000"/>
                    </a:srgbClr>
                  </a:outerShdw>
                </a:effectLst>
              </a:rPr>
              <a:t>R</a:t>
            </a:r>
            <a:r>
              <a:rPr lang="en-US" sz="2400" b="1" spc="150" dirty="0" smtClean="0">
                <a:ln w="11430"/>
                <a:solidFill>
                  <a:schemeClr val="bg1">
                    <a:lumMod val="95000"/>
                  </a:schemeClr>
                </a:solidFill>
                <a:effectLst>
                  <a:outerShdw blurRad="25400" algn="tl" rotWithShape="0">
                    <a:srgbClr val="000000">
                      <a:alpha val="43000"/>
                    </a:srgbClr>
                  </a:outerShdw>
                </a:effectLst>
              </a:rPr>
              <a:t>educing Antipsychotic Medication</a:t>
            </a:r>
            <a:endParaRPr lang="en-US" sz="2400" b="1" strike="sngStrike" spc="150" dirty="0">
              <a:ln w="11430"/>
              <a:solidFill>
                <a:srgbClr val="F8F8F8"/>
              </a:solidFill>
              <a:effectLst>
                <a:outerShdw blurRad="25400" algn="tl" rotWithShape="0">
                  <a:srgbClr val="000000">
                    <a:alpha val="43000"/>
                  </a:srgbClr>
                </a:outerShdw>
              </a:effectLst>
            </a:endParaRPr>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7" name="Content Placeholder 6"/>
          <p:cNvSpPr>
            <a:spLocks noGrp="1"/>
          </p:cNvSpPr>
          <p:nvPr>
            <p:ph idx="1"/>
          </p:nvPr>
        </p:nvSpPr>
        <p:spPr>
          <a:xfrm>
            <a:off x="218952" y="1576300"/>
            <a:ext cx="8671048" cy="5281700"/>
          </a:xfrm>
        </p:spPr>
        <p:txBody>
          <a:bodyPr>
            <a:normAutofit fontScale="85000" lnSpcReduction="20000"/>
          </a:bodyPr>
          <a:lstStyle/>
          <a:p>
            <a:r>
              <a:rPr lang="en-US" dirty="0" smtClean="0"/>
              <a:t>Reliability of diagnosis</a:t>
            </a:r>
          </a:p>
          <a:p>
            <a:r>
              <a:rPr lang="en-US" dirty="0" smtClean="0"/>
              <a:t>Existence of mood disorder</a:t>
            </a:r>
          </a:p>
          <a:p>
            <a:r>
              <a:rPr lang="en-US" dirty="0" smtClean="0"/>
              <a:t>Duration of episode</a:t>
            </a:r>
          </a:p>
          <a:p>
            <a:r>
              <a:rPr lang="en-US" dirty="0" smtClean="0"/>
              <a:t>Nature of episode</a:t>
            </a:r>
          </a:p>
          <a:p>
            <a:r>
              <a:rPr lang="en-US" dirty="0" smtClean="0"/>
              <a:t>Recovery complete or persistent symptoms</a:t>
            </a:r>
          </a:p>
          <a:p>
            <a:r>
              <a:rPr lang="en-US" dirty="0" smtClean="0"/>
              <a:t>Patient insight and treatment adherence</a:t>
            </a:r>
          </a:p>
          <a:p>
            <a:r>
              <a:rPr lang="en-US" dirty="0" smtClean="0"/>
              <a:t>Comorbid conditions</a:t>
            </a:r>
          </a:p>
          <a:p>
            <a:r>
              <a:rPr lang="en-US" dirty="0" smtClean="0"/>
              <a:t>Age of onset</a:t>
            </a:r>
          </a:p>
          <a:p>
            <a:r>
              <a:rPr lang="en-US" dirty="0" smtClean="0"/>
              <a:t>Previous episodes</a:t>
            </a:r>
          </a:p>
          <a:p>
            <a:r>
              <a:rPr lang="en-US" dirty="0" smtClean="0"/>
              <a:t>Important transitions happening</a:t>
            </a:r>
          </a:p>
          <a:p>
            <a:r>
              <a:rPr lang="en-US" dirty="0" smtClean="0"/>
              <a:t>Availability of support and monitoring</a:t>
            </a:r>
          </a:p>
          <a:p>
            <a:r>
              <a:rPr lang="en-US" dirty="0" smtClean="0"/>
              <a:t>Medication side effects</a:t>
            </a:r>
            <a:endParaRPr lang="en-US" dirty="0"/>
          </a:p>
        </p:txBody>
      </p:sp>
    </p:spTree>
    <p:extLst>
      <p:ext uri="{BB962C8B-B14F-4D97-AF65-F5344CB8AC3E}">
        <p14:creationId xmlns:p14="http://schemas.microsoft.com/office/powerpoint/2010/main" val="159981676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Misuse and Overuse of Antipsychotics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r>
              <a:rPr lang="en-US" dirty="0" smtClean="0"/>
              <a:t>Use in youth increasing since 1990s, </a:t>
            </a:r>
            <a:r>
              <a:rPr lang="en-US" dirty="0" err="1" smtClean="0"/>
              <a:t>esp</a:t>
            </a:r>
            <a:r>
              <a:rPr lang="en-US" dirty="0" smtClean="0"/>
              <a:t> in US</a:t>
            </a:r>
          </a:p>
          <a:p>
            <a:r>
              <a:rPr lang="en-US" dirty="0" smtClean="0"/>
              <a:t>Prescribed mainly off-label</a:t>
            </a:r>
          </a:p>
          <a:p>
            <a:r>
              <a:rPr lang="en-US" dirty="0" smtClean="0"/>
              <a:t>Worrisome adverse effect burden</a:t>
            </a:r>
          </a:p>
          <a:p>
            <a:r>
              <a:rPr lang="en-US" dirty="0" smtClean="0"/>
              <a:t>Prescribers often not trained in psychiatry</a:t>
            </a:r>
          </a:p>
          <a:p>
            <a:r>
              <a:rPr lang="en-US" dirty="0" smtClean="0"/>
              <a:t>Other options with fewer side effects for:</a:t>
            </a:r>
          </a:p>
          <a:p>
            <a:pPr lvl="1"/>
            <a:r>
              <a:rPr lang="en-US" dirty="0" smtClean="0"/>
              <a:t>ADHD</a:t>
            </a:r>
          </a:p>
          <a:p>
            <a:pPr lvl="1"/>
            <a:r>
              <a:rPr lang="en-US" dirty="0" smtClean="0"/>
              <a:t>Disruptive behaviors</a:t>
            </a:r>
          </a:p>
          <a:p>
            <a:pPr lvl="1"/>
            <a:r>
              <a:rPr lang="en-US" dirty="0" smtClean="0"/>
              <a:t>Depression</a:t>
            </a:r>
          </a:p>
          <a:p>
            <a:pPr lvl="1"/>
            <a:r>
              <a:rPr lang="en-US" dirty="0" smtClean="0"/>
              <a:t>Anxiety</a:t>
            </a:r>
          </a:p>
          <a:p>
            <a:pPr marL="457200" lvl="1" indent="0">
              <a:buNone/>
            </a:pP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251328508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5-12-10 at 9.39.21 PM.png"/>
          <p:cNvPicPr>
            <a:picLocks noGrp="1" noChangeAspect="1"/>
          </p:cNvPicPr>
          <p:nvPr>
            <p:ph idx="1"/>
          </p:nvPr>
        </p:nvPicPr>
        <p:blipFill>
          <a:blip r:embed="rId3">
            <a:extLst>
              <a:ext uri="{28A0092B-C50C-407E-A947-70E740481C1C}">
                <a14:useLocalDpi xmlns:a14="http://schemas.microsoft.com/office/drawing/2010/main" val="0"/>
              </a:ext>
            </a:extLst>
          </a:blip>
          <a:srcRect l="-10321" r="-10321"/>
          <a:stretch>
            <a:fillRect/>
          </a:stretch>
        </p:blipFill>
        <p:spPr>
          <a:xfrm>
            <a:off x="-863600" y="0"/>
            <a:ext cx="11439525" cy="6858000"/>
          </a:xfrm>
        </p:spPr>
      </p:pic>
    </p:spTree>
    <p:extLst>
      <p:ext uri="{BB962C8B-B14F-4D97-AF65-F5344CB8AC3E}">
        <p14:creationId xmlns:p14="http://schemas.microsoft.com/office/powerpoint/2010/main" val="105848837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Organization of Services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 y="1417638"/>
            <a:ext cx="9143998" cy="5440362"/>
          </a:xfrm>
        </p:spPr>
        <p:txBody>
          <a:bodyPr>
            <a:normAutofit/>
          </a:bodyPr>
          <a:lstStyle/>
          <a:p>
            <a:r>
              <a:rPr lang="en-US" dirty="0" smtClean="0"/>
              <a:t>Phase specific services</a:t>
            </a:r>
          </a:p>
          <a:p>
            <a:r>
              <a:rPr lang="en-US" dirty="0" smtClean="0"/>
              <a:t>Coordinated and individualized care</a:t>
            </a:r>
          </a:p>
          <a:p>
            <a:r>
              <a:rPr lang="en-US" dirty="0" smtClean="0"/>
              <a:t>Minimize inpatient care through:</a:t>
            </a:r>
          </a:p>
          <a:p>
            <a:pPr lvl="1"/>
            <a:r>
              <a:rPr lang="en-US" dirty="0" smtClean="0"/>
              <a:t>Increasing outpatient visits</a:t>
            </a:r>
          </a:p>
          <a:p>
            <a:pPr lvl="1"/>
            <a:r>
              <a:rPr lang="en-US" dirty="0" smtClean="0"/>
              <a:t>Outreach treatment teams</a:t>
            </a:r>
          </a:p>
          <a:p>
            <a:pPr lvl="1"/>
            <a:r>
              <a:rPr lang="en-US" dirty="0" smtClean="0"/>
              <a:t>Access to emergency services</a:t>
            </a:r>
          </a:p>
          <a:p>
            <a:pPr lvl="1"/>
            <a:r>
              <a:rPr lang="en-US" dirty="0" smtClean="0"/>
              <a:t>Supported housing or residential care</a:t>
            </a:r>
          </a:p>
          <a:p>
            <a:pPr lvl="1"/>
            <a:r>
              <a:rPr lang="en-US" dirty="0" smtClean="0"/>
              <a:t>Acute day-stay services or early intervention programs</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12399526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Organization of Services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1" y="1417638"/>
            <a:ext cx="9143998" cy="5440362"/>
          </a:xfrm>
        </p:spPr>
        <p:txBody>
          <a:bodyPr>
            <a:normAutofit/>
          </a:bodyPr>
          <a:lstStyle/>
          <a:p>
            <a:r>
              <a:rPr lang="en-US" dirty="0" smtClean="0"/>
              <a:t>Consider inpatient hospitalization if:</a:t>
            </a:r>
          </a:p>
          <a:p>
            <a:pPr lvl="1"/>
            <a:r>
              <a:rPr lang="en-US" dirty="0"/>
              <a:t>Youth not engaged in treatment and actively psychotic</a:t>
            </a:r>
          </a:p>
          <a:p>
            <a:pPr marL="1371600" lvl="3" indent="0">
              <a:buNone/>
            </a:pPr>
            <a:r>
              <a:rPr lang="en-US" sz="2800" dirty="0">
                <a:sym typeface="Wingdings"/>
              </a:rPr>
              <a:t> May necessitate involuntary </a:t>
            </a:r>
            <a:r>
              <a:rPr lang="en-US" sz="2800" dirty="0" smtClean="0">
                <a:sym typeface="Wingdings"/>
              </a:rPr>
              <a:t>hospitalization</a:t>
            </a:r>
            <a:endParaRPr lang="en-US" dirty="0" smtClean="0"/>
          </a:p>
          <a:p>
            <a:pPr lvl="1"/>
            <a:r>
              <a:rPr lang="en-US" dirty="0" smtClean="0"/>
              <a:t>Significant risk to self or others</a:t>
            </a:r>
          </a:p>
          <a:p>
            <a:pPr lvl="1"/>
            <a:r>
              <a:rPr lang="en-US" dirty="0" smtClean="0"/>
              <a:t>Insufficient community support</a:t>
            </a:r>
          </a:p>
          <a:p>
            <a:pPr lvl="1"/>
            <a:r>
              <a:rPr lang="en-US" dirty="0" smtClean="0"/>
              <a:t>Crisis too severe to manage</a:t>
            </a:r>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pic>
        <p:nvPicPr>
          <p:cNvPr id="5" name="Content Placeholder 3" descr="Screen Shot 2015-12-11 at 5.10.00 PM.png"/>
          <p:cNvPicPr>
            <a:picLocks noChangeAspect="1"/>
          </p:cNvPicPr>
          <p:nvPr/>
        </p:nvPicPr>
        <p:blipFill>
          <a:blip r:embed="rId4">
            <a:extLst>
              <a:ext uri="{28A0092B-C50C-407E-A947-70E740481C1C}">
                <a14:useLocalDpi xmlns:a14="http://schemas.microsoft.com/office/drawing/2010/main" val="0"/>
              </a:ext>
            </a:extLst>
          </a:blip>
          <a:srcRect t="1681" b="1681"/>
          <a:stretch>
            <a:fillRect/>
          </a:stretch>
        </p:blipFill>
        <p:spPr>
          <a:xfrm>
            <a:off x="2701216" y="4575650"/>
            <a:ext cx="3817953" cy="2099727"/>
          </a:xfrm>
          <a:prstGeom prst="rect">
            <a:avLst/>
          </a:prstGeom>
        </p:spPr>
      </p:pic>
    </p:spTree>
    <p:extLst>
      <p:ext uri="{BB962C8B-B14F-4D97-AF65-F5344CB8AC3E}">
        <p14:creationId xmlns:p14="http://schemas.microsoft.com/office/powerpoint/2010/main" val="21000852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Important Distinctions</a:t>
            </a:r>
            <a:endParaRPr lang="en-US" sz="3200" b="1"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12" name="TextBox 11"/>
          <p:cNvSpPr txBox="1"/>
          <p:nvPr/>
        </p:nvSpPr>
        <p:spPr>
          <a:xfrm>
            <a:off x="457200" y="1417638"/>
            <a:ext cx="6220847" cy="3231654"/>
          </a:xfrm>
          <a:prstGeom prst="rect">
            <a:avLst/>
          </a:prstGeom>
          <a:noFill/>
        </p:spPr>
        <p:txBody>
          <a:bodyPr wrap="square" rtlCol="0">
            <a:spAutoFit/>
          </a:bodyPr>
          <a:lstStyle/>
          <a:p>
            <a:r>
              <a:rPr lang="en-US" sz="3200" dirty="0" smtClean="0"/>
              <a:t>Very Early Onset Psychosis</a:t>
            </a:r>
          </a:p>
          <a:p>
            <a:pPr marL="457200" indent="-457200">
              <a:buFont typeface="Arial"/>
              <a:buChar char="•"/>
            </a:pPr>
            <a:r>
              <a:rPr lang="en-US" sz="2400" dirty="0"/>
              <a:t>b</a:t>
            </a:r>
            <a:r>
              <a:rPr lang="en-US" sz="2400" dirty="0" smtClean="0"/>
              <a:t>efore 13</a:t>
            </a:r>
          </a:p>
          <a:p>
            <a:r>
              <a:rPr lang="en-US" sz="3200" dirty="0" smtClean="0"/>
              <a:t>Early Onset Psychosis </a:t>
            </a:r>
          </a:p>
          <a:p>
            <a:pPr marL="457200" indent="-457200">
              <a:buFont typeface="Arial"/>
              <a:buChar char="•"/>
            </a:pPr>
            <a:r>
              <a:rPr lang="en-US" sz="2400" dirty="0"/>
              <a:t>b</a:t>
            </a:r>
            <a:r>
              <a:rPr lang="en-US" sz="2400" dirty="0" smtClean="0"/>
              <a:t>efore 16</a:t>
            </a:r>
          </a:p>
          <a:p>
            <a:r>
              <a:rPr lang="en-US" sz="3200" dirty="0" smtClean="0"/>
              <a:t>Schizophrenia</a:t>
            </a:r>
          </a:p>
          <a:p>
            <a:pPr marL="457200" indent="-457200">
              <a:buFont typeface="Arial"/>
              <a:buChar char="•"/>
            </a:pPr>
            <a:r>
              <a:rPr lang="en-US" sz="2400" dirty="0"/>
              <a:t>l</a:t>
            </a:r>
            <a:r>
              <a:rPr lang="en-US" sz="2400" dirty="0" smtClean="0"/>
              <a:t>ater onset</a:t>
            </a:r>
          </a:p>
          <a:p>
            <a:endParaRPr lang="en-US" dirty="0"/>
          </a:p>
          <a:p>
            <a:endParaRPr lang="en-US" dirty="0"/>
          </a:p>
        </p:txBody>
      </p:sp>
      <p:pic>
        <p:nvPicPr>
          <p:cNvPr id="14" name="Picture 13" descr="Screen Shot 2015-12-02 at 10.33.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563" y="4183427"/>
            <a:ext cx="6043085" cy="2674571"/>
          </a:xfrm>
          <a:prstGeom prst="rect">
            <a:avLst/>
          </a:prstGeom>
        </p:spPr>
      </p:pic>
    </p:spTree>
    <p:extLst>
      <p:ext uri="{BB962C8B-B14F-4D97-AF65-F5344CB8AC3E}">
        <p14:creationId xmlns:p14="http://schemas.microsoft.com/office/powerpoint/2010/main" val="366958886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Early Intervention Programs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3" name="Content Placeholder 2"/>
          <p:cNvSpPr>
            <a:spLocks noGrp="1"/>
          </p:cNvSpPr>
          <p:nvPr>
            <p:ph idx="1"/>
          </p:nvPr>
        </p:nvSpPr>
        <p:spPr/>
        <p:txBody>
          <a:bodyPr/>
          <a:lstStyle/>
          <a:p>
            <a:r>
              <a:rPr lang="en-US" dirty="0" smtClean="0"/>
              <a:t>Seek to ensure continuity of care from hospital to community</a:t>
            </a:r>
          </a:p>
          <a:p>
            <a:r>
              <a:rPr lang="en-US" dirty="0" smtClean="0"/>
              <a:t>Reduce inappropriate emergency service use</a:t>
            </a:r>
          </a:p>
          <a:p>
            <a:r>
              <a:rPr lang="en-US" dirty="0" smtClean="0"/>
              <a:t>Reduce early </a:t>
            </a:r>
            <a:r>
              <a:rPr lang="en-US" dirty="0" err="1" smtClean="0"/>
              <a:t>rehospitalization</a:t>
            </a:r>
            <a:endParaRPr lang="en-US" dirty="0" smtClean="0"/>
          </a:p>
          <a:p>
            <a:r>
              <a:rPr lang="en-US" dirty="0" smtClean="0"/>
              <a:t>Increase frequency of contacts (at least weekly in first year)</a:t>
            </a:r>
          </a:p>
          <a:p>
            <a:r>
              <a:rPr lang="en-US" dirty="0" smtClean="0"/>
              <a:t>Adjust medication dosage</a:t>
            </a:r>
          </a:p>
          <a:p>
            <a:r>
              <a:rPr lang="en-US" dirty="0" smtClean="0"/>
              <a:t>Offer family education and support</a:t>
            </a:r>
            <a:endParaRPr lang="en-US" dirty="0"/>
          </a:p>
        </p:txBody>
      </p:sp>
      <p:pic>
        <p:nvPicPr>
          <p:cNvPr id="7"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2656900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379262"/>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2400" b="1" spc="150" dirty="0" smtClean="0">
                <a:ln w="11430"/>
                <a:solidFill>
                  <a:schemeClr val="bg1">
                    <a:lumMod val="95000"/>
                  </a:schemeClr>
                </a:solidFill>
                <a:effectLst>
                  <a:outerShdw blurRad="25400" algn="tl" rotWithShape="0">
                    <a:srgbClr val="000000">
                      <a:alpha val="43000"/>
                    </a:srgbClr>
                  </a:outerShdw>
                </a:effectLst>
              </a:rPr>
              <a:t>First Episode Psychosis in Rural Communities and Low Income Countries</a:t>
            </a:r>
            <a:endParaRPr lang="en-US" sz="24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98192"/>
            <a:ext cx="8432800" cy="5259807"/>
          </a:xfrm>
        </p:spPr>
        <p:txBody>
          <a:bodyPr>
            <a:normAutofit fontScale="85000" lnSpcReduction="20000"/>
          </a:bodyPr>
          <a:lstStyle/>
          <a:p>
            <a:pPr marL="0" indent="0">
              <a:buNone/>
            </a:pPr>
            <a:r>
              <a:rPr lang="en-US" sz="2800" dirty="0" smtClean="0"/>
              <a:t>Issues to consider</a:t>
            </a:r>
          </a:p>
          <a:p>
            <a:r>
              <a:rPr lang="en-US" sz="2800" dirty="0" smtClean="0"/>
              <a:t>Geographic and demographic barriers</a:t>
            </a:r>
          </a:p>
          <a:p>
            <a:r>
              <a:rPr lang="en-US" sz="2800" dirty="0" smtClean="0"/>
              <a:t>Limited resources</a:t>
            </a:r>
          </a:p>
          <a:p>
            <a:r>
              <a:rPr lang="en-US" sz="2800" dirty="0" smtClean="0"/>
              <a:t>Stigma and </a:t>
            </a:r>
            <a:r>
              <a:rPr lang="en-US" sz="2800" dirty="0"/>
              <a:t>l</a:t>
            </a:r>
            <a:r>
              <a:rPr lang="en-US" sz="2800" dirty="0" smtClean="0"/>
              <a:t>ower tolerance of eccentricity</a:t>
            </a:r>
          </a:p>
          <a:p>
            <a:endParaRPr lang="en-US" sz="2800" dirty="0"/>
          </a:p>
          <a:p>
            <a:pPr marL="0" indent="0">
              <a:buNone/>
            </a:pPr>
            <a:r>
              <a:rPr lang="en-US" sz="2800" dirty="0" smtClean="0"/>
              <a:t>Possible consequences</a:t>
            </a:r>
          </a:p>
          <a:p>
            <a:r>
              <a:rPr lang="en-US" sz="2800" dirty="0" smtClean="0"/>
              <a:t>Longer duration of untreated psychosis</a:t>
            </a:r>
          </a:p>
          <a:p>
            <a:r>
              <a:rPr lang="en-US" sz="2800" dirty="0"/>
              <a:t>T</a:t>
            </a:r>
            <a:r>
              <a:rPr lang="en-US" sz="2800" dirty="0" smtClean="0"/>
              <a:t>reatment discontinuation</a:t>
            </a:r>
          </a:p>
          <a:p>
            <a:r>
              <a:rPr lang="en-US" sz="2800" dirty="0" smtClean="0"/>
              <a:t>Higher rates of alcohol and drug misuse</a:t>
            </a:r>
          </a:p>
          <a:p>
            <a:pPr marL="0" indent="0">
              <a:buNone/>
            </a:pPr>
            <a:endParaRPr lang="en-US" sz="2800" dirty="0" smtClean="0"/>
          </a:p>
          <a:p>
            <a:pPr marL="0" indent="0">
              <a:buNone/>
            </a:pPr>
            <a:r>
              <a:rPr lang="en-US" sz="2800" dirty="0" smtClean="0"/>
              <a:t>Possible solutions:</a:t>
            </a:r>
          </a:p>
          <a:p>
            <a:r>
              <a:rPr lang="en-US" sz="2800" dirty="0" smtClean="0"/>
              <a:t>Telemedicine</a:t>
            </a:r>
          </a:p>
          <a:p>
            <a:r>
              <a:rPr lang="en-US" sz="2800" dirty="0" smtClean="0"/>
              <a:t>Close cooperation with primary care</a:t>
            </a:r>
          </a:p>
          <a:p>
            <a:r>
              <a:rPr lang="en-US" sz="2800" dirty="0" smtClean="0"/>
              <a:t>Cooperation and education of elders and religious figures</a:t>
            </a:r>
            <a:endParaRPr lang="en-US" sz="2800"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4796999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Prevention and High Risk for Psychosis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084600"/>
          </a:xfrm>
        </p:spPr>
        <p:txBody>
          <a:bodyPr>
            <a:normAutofit/>
          </a:bodyPr>
          <a:lstStyle/>
          <a:p>
            <a:pPr marL="0" indent="0" algn="ctr">
              <a:buNone/>
            </a:pPr>
            <a:r>
              <a:rPr lang="en-US" sz="2800" dirty="0" err="1" smtClean="0"/>
              <a:t>Prodrome</a:t>
            </a:r>
            <a:r>
              <a:rPr lang="en-US" sz="2800" dirty="0" smtClean="0"/>
              <a:t> or at risk mental state</a:t>
            </a:r>
            <a:endParaRPr lang="en-US" sz="2800"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pic>
        <p:nvPicPr>
          <p:cNvPr id="2" name="Picture 1" descr="Screen Shot 2015-12-11 at 5.26.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4686" y="2102296"/>
            <a:ext cx="4635879" cy="3368256"/>
          </a:xfrm>
          <a:prstGeom prst="rect">
            <a:avLst/>
          </a:prstGeom>
        </p:spPr>
      </p:pic>
      <p:sp>
        <p:nvSpPr>
          <p:cNvPr id="3" name="TextBox 2"/>
          <p:cNvSpPr txBox="1"/>
          <p:nvPr/>
        </p:nvSpPr>
        <p:spPr>
          <a:xfrm>
            <a:off x="1182343" y="5682672"/>
            <a:ext cx="6842288" cy="369332"/>
          </a:xfrm>
          <a:prstGeom prst="rect">
            <a:avLst/>
          </a:prstGeom>
          <a:noFill/>
        </p:spPr>
        <p:txBody>
          <a:bodyPr wrap="none" rtlCol="0">
            <a:spAutoFit/>
          </a:bodyPr>
          <a:lstStyle/>
          <a:p>
            <a:r>
              <a:rPr lang="en-US" dirty="0" smtClean="0">
                <a:hlinkClick r:id="rId5"/>
              </a:rPr>
              <a:t>https://www.youtube.com/watch?v=wgXUFPnfb9Q&amp;feature=youtu.be</a:t>
            </a:r>
            <a:endParaRPr lang="en-US" dirty="0"/>
          </a:p>
        </p:txBody>
      </p:sp>
    </p:spTree>
    <p:extLst>
      <p:ext uri="{BB962C8B-B14F-4D97-AF65-F5344CB8AC3E}">
        <p14:creationId xmlns:p14="http://schemas.microsoft.com/office/powerpoint/2010/main" val="280177766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Prevention and High Risk for Psychosis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084600"/>
          </a:xfrm>
        </p:spPr>
        <p:txBody>
          <a:bodyPr>
            <a:normAutofit/>
          </a:bodyPr>
          <a:lstStyle/>
          <a:p>
            <a:pPr marL="0" indent="0" algn="ctr">
              <a:buNone/>
            </a:pPr>
            <a:r>
              <a:rPr lang="en-US" sz="2800" dirty="0" smtClean="0"/>
              <a:t>Ultra High Risk for Psychosis Model</a:t>
            </a:r>
            <a:endParaRPr lang="en-US" sz="2800"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pic>
        <p:nvPicPr>
          <p:cNvPr id="4" name="Picture 3" descr="Screen Shot 2015-12-11 at 5.27.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386" y="2265115"/>
            <a:ext cx="2555224" cy="3085924"/>
          </a:xfrm>
          <a:prstGeom prst="rect">
            <a:avLst/>
          </a:prstGeom>
        </p:spPr>
      </p:pic>
      <p:sp>
        <p:nvSpPr>
          <p:cNvPr id="5" name="TextBox 4"/>
          <p:cNvSpPr txBox="1"/>
          <p:nvPr/>
        </p:nvSpPr>
        <p:spPr>
          <a:xfrm>
            <a:off x="1237056" y="5419957"/>
            <a:ext cx="6842288" cy="369332"/>
          </a:xfrm>
          <a:prstGeom prst="rect">
            <a:avLst/>
          </a:prstGeom>
          <a:noFill/>
        </p:spPr>
        <p:txBody>
          <a:bodyPr wrap="none" rtlCol="0">
            <a:spAutoFit/>
          </a:bodyPr>
          <a:lstStyle/>
          <a:p>
            <a:r>
              <a:rPr lang="en-US" dirty="0" smtClean="0">
                <a:hlinkClick r:id="rId5"/>
              </a:rPr>
              <a:t>https://www.youtube.com/watch?v=wgXUFPnfb9Q&amp;feature=youtu.be</a:t>
            </a:r>
            <a:endParaRPr lang="en-US" dirty="0"/>
          </a:p>
        </p:txBody>
      </p:sp>
    </p:spTree>
    <p:extLst>
      <p:ext uri="{BB962C8B-B14F-4D97-AF65-F5344CB8AC3E}">
        <p14:creationId xmlns:p14="http://schemas.microsoft.com/office/powerpoint/2010/main" val="2235173438"/>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When to Consider a Psychotic Disorder</a:t>
            </a: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
        <p:nvSpPr>
          <p:cNvPr id="7" name="Content Placeholder 6"/>
          <p:cNvSpPr>
            <a:spLocks noGrp="1"/>
          </p:cNvSpPr>
          <p:nvPr>
            <p:ph idx="1"/>
          </p:nvPr>
        </p:nvSpPr>
        <p:spPr>
          <a:xfrm>
            <a:off x="457200" y="1417638"/>
            <a:ext cx="8432800" cy="5084600"/>
          </a:xfrm>
        </p:spPr>
        <p:txBody>
          <a:bodyPr>
            <a:normAutofit/>
          </a:bodyPr>
          <a:lstStyle/>
          <a:p>
            <a:r>
              <a:rPr lang="en-US" sz="2800" dirty="0" smtClean="0"/>
              <a:t>Deteriorating psychosocial functioning</a:t>
            </a:r>
          </a:p>
          <a:p>
            <a:r>
              <a:rPr lang="en-US" sz="2800" dirty="0" smtClean="0"/>
              <a:t>Socially withdrawn</a:t>
            </a:r>
          </a:p>
          <a:p>
            <a:r>
              <a:rPr lang="en-US" sz="2800" dirty="0" smtClean="0"/>
              <a:t>Performing worse at school or work</a:t>
            </a:r>
          </a:p>
          <a:p>
            <a:r>
              <a:rPr lang="en-US" sz="2800" dirty="0" smtClean="0"/>
              <a:t>Increased distress or agitation without trigger</a:t>
            </a:r>
          </a:p>
          <a:p>
            <a:pPr marL="0" indent="0" algn="ctr">
              <a:buNone/>
            </a:pPr>
            <a:endParaRPr lang="en-US" sz="2800" dirty="0" smtClean="0"/>
          </a:p>
          <a:p>
            <a:pPr marL="0" indent="0" algn="ctr">
              <a:buNone/>
            </a:pPr>
            <a:r>
              <a:rPr lang="en-US" sz="2800" dirty="0" smtClean="0"/>
              <a:t>USE PSYCHOLOGICAL TREATMENTS, NOT ANTIPSYCHOTICS, IN AT RISK YOUTH</a:t>
            </a:r>
          </a:p>
          <a:p>
            <a:pPr marL="0" indent="0" algn="ctr">
              <a:buNone/>
            </a:pPr>
            <a:endParaRPr lang="en-US" sz="2800" dirty="0" smtClean="0"/>
          </a:p>
          <a:p>
            <a:pPr marL="0" indent="0">
              <a:buNone/>
            </a:pPr>
            <a:r>
              <a:rPr lang="en-US" sz="2800" dirty="0" smtClean="0"/>
              <a:t>Unless rapid deterioration, severe suicide risk, or severe aggression, then consider time limited therapeutic trial</a:t>
            </a:r>
            <a:endParaRPr lang="en-US" sz="2800" dirty="0"/>
          </a:p>
        </p:txBody>
      </p:sp>
    </p:spTree>
    <p:extLst>
      <p:ext uri="{BB962C8B-B14F-4D97-AF65-F5344CB8AC3E}">
        <p14:creationId xmlns:p14="http://schemas.microsoft.com/office/powerpoint/2010/main" val="5183807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smtClean="0">
                <a:ln w="11430"/>
                <a:solidFill>
                  <a:srgbClr val="BFBFBF"/>
                </a:solidFill>
                <a:effectLst>
                  <a:outerShdw blurRad="25400" algn="tl" rotWithShape="0">
                    <a:srgbClr val="000000">
                      <a:alpha val="43000"/>
                    </a:srgbClr>
                  </a:outerShdw>
                </a:effectLst>
              </a:rPr>
              <a:t>Anxiety Disorders </a:t>
            </a:r>
            <a:r>
              <a:rPr lang="en-US" sz="1800" b="1" spc="150" dirty="0">
                <a:ln w="11430"/>
                <a:solidFill>
                  <a:srgbClr val="BFBFBF"/>
                </a:solidFill>
                <a:effectLst>
                  <a:outerShdw blurRad="25400" algn="tl" rotWithShape="0">
                    <a:srgbClr val="000000">
                      <a:alpha val="43000"/>
                    </a:srgbClr>
                  </a:outerShdw>
                </a:effectLst>
              </a:rPr>
              <a:t>in Children and </a:t>
            </a:r>
            <a:r>
              <a:rPr lang="en-US" sz="1800" b="1" spc="150" dirty="0" smtClean="0">
                <a:ln w="11430"/>
                <a:solidFill>
                  <a:srgbClr val="BFBFBF"/>
                </a:solidFill>
                <a:effectLst>
                  <a:outerShdw blurRad="25400" algn="tl" rotWithShape="0">
                    <a:srgbClr val="000000">
                      <a:alpha val="43000"/>
                    </a:srgbClr>
                  </a:outerShdw>
                </a:effectLst>
              </a:rPr>
              <a:t>Adolescents </a:t>
            </a:r>
            <a:br>
              <a:rPr lang="en-US" sz="1800" b="1" spc="150" dirty="0" smtClean="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a:t>
            </a:r>
            <a:r>
              <a:rPr lang="en-US" sz="3600" b="1" spc="150" dirty="0" smtClean="0">
                <a:ln w="11430"/>
                <a:solidFill>
                  <a:srgbClr val="F8F8F8"/>
                </a:solidFill>
                <a:effectLst>
                  <a:outerShdw blurRad="25400" algn="tl" rotWithShape="0">
                    <a:srgbClr val="000000">
                      <a:alpha val="43000"/>
                    </a:srgbClr>
                  </a:outerShdw>
                </a:effectLst>
              </a:rPr>
              <a:t>hank You!</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2400" dirty="0"/>
          </a:p>
          <a:p>
            <a:pPr marL="0" indent="0">
              <a:buNone/>
            </a:pPr>
            <a:endParaRPr lang="en-US" sz="2400" dirty="0"/>
          </a:p>
        </p:txBody>
      </p:sp>
      <p:pic>
        <p:nvPicPr>
          <p:cNvPr id="7" name="Picture 6" descr="Screen Shot 2015-05-04 at 4.01.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
        <p:nvSpPr>
          <p:cNvPr id="6" name="Title 5"/>
          <p:cNvSpPr txBox="1">
            <a:spLocks/>
          </p:cNvSpPr>
          <p:nvPr/>
        </p:nvSpPr>
        <p:spPr>
          <a:xfrm>
            <a:off x="457200" y="218931"/>
            <a:ext cx="8229600" cy="1198707"/>
          </a:xfrm>
          <a:prstGeom prst="rect">
            <a:avLst/>
          </a:prstGeom>
          <a:solidFill>
            <a:srgbClr val="008000"/>
          </a:solidFill>
          <a:ln>
            <a:solidFill>
              <a:schemeClr val="bg1"/>
            </a:solidFill>
          </a:ln>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Thank You!</a:t>
            </a:r>
            <a:endParaRPr lang="en-US" sz="3200" b="1" strike="sngStrike"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4"/>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22849129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48482"/>
            <a:ext cx="4040188" cy="963295"/>
          </a:xfrm>
          <a:ln>
            <a:solidFill>
              <a:srgbClr val="A6A6A6"/>
            </a:solidFill>
          </a:ln>
        </p:spPr>
        <p:txBody>
          <a:bodyPr>
            <a:noAutofit/>
          </a:bodyPr>
          <a:lstStyle/>
          <a:p>
            <a:pPr algn="ctr"/>
            <a:endParaRPr lang="en-US" dirty="0" smtClean="0"/>
          </a:p>
          <a:p>
            <a:pPr algn="ctr"/>
            <a:endParaRPr lang="en-US" dirty="0"/>
          </a:p>
          <a:p>
            <a:pPr algn="ctr"/>
            <a:r>
              <a:rPr lang="en-US" sz="2800" dirty="0" smtClean="0"/>
              <a:t>Early and Very </a:t>
            </a:r>
          </a:p>
          <a:p>
            <a:pPr algn="ctr"/>
            <a:r>
              <a:rPr lang="en-US" sz="2800" dirty="0" smtClean="0"/>
              <a:t>Early Onset Psychosis</a:t>
            </a:r>
            <a:endParaRPr lang="en-US" sz="2800" dirty="0"/>
          </a:p>
        </p:txBody>
      </p:sp>
      <p:sp>
        <p:nvSpPr>
          <p:cNvPr id="4" name="Content Placeholder 3"/>
          <p:cNvSpPr>
            <a:spLocks noGrp="1"/>
          </p:cNvSpPr>
          <p:nvPr>
            <p:ph sz="half" idx="2"/>
          </p:nvPr>
        </p:nvSpPr>
        <p:spPr>
          <a:xfrm>
            <a:off x="457200" y="2911777"/>
            <a:ext cx="4040188" cy="3214385"/>
          </a:xfrm>
          <a:ln>
            <a:solidFill>
              <a:srgbClr val="A6A6A6"/>
            </a:solidFill>
          </a:ln>
        </p:spPr>
        <p:txBody>
          <a:bodyPr>
            <a:normAutofit/>
          </a:bodyPr>
          <a:lstStyle/>
          <a:p>
            <a:r>
              <a:rPr lang="en-US" sz="2800" dirty="0" smtClean="0"/>
              <a:t>Rare</a:t>
            </a:r>
          </a:p>
          <a:p>
            <a:r>
              <a:rPr lang="en-US" sz="2800" dirty="0" smtClean="0"/>
              <a:t>Similar gender ratio</a:t>
            </a:r>
          </a:p>
          <a:p>
            <a:r>
              <a:rPr lang="en-US" sz="2800" dirty="0" smtClean="0"/>
              <a:t>No gender difference in age of onset</a:t>
            </a:r>
          </a:p>
          <a:p>
            <a:r>
              <a:rPr lang="en-US" sz="2800" dirty="0" smtClean="0"/>
              <a:t>Poorer prognosis</a:t>
            </a:r>
          </a:p>
        </p:txBody>
      </p:sp>
      <p:sp>
        <p:nvSpPr>
          <p:cNvPr id="5" name="Text Placeholder 4"/>
          <p:cNvSpPr>
            <a:spLocks noGrp="1"/>
          </p:cNvSpPr>
          <p:nvPr>
            <p:ph type="body" sz="quarter" idx="3"/>
          </p:nvPr>
        </p:nvSpPr>
        <p:spPr>
          <a:xfrm>
            <a:off x="4645025" y="1948482"/>
            <a:ext cx="4041775" cy="963295"/>
          </a:xfrm>
          <a:ln>
            <a:solidFill>
              <a:srgbClr val="A6A6A6"/>
            </a:solidFill>
          </a:ln>
        </p:spPr>
        <p:txBody>
          <a:bodyPr>
            <a:noAutofit/>
          </a:bodyPr>
          <a:lstStyle/>
          <a:p>
            <a:pPr algn="ctr"/>
            <a:endParaRPr lang="en-US" dirty="0" smtClean="0"/>
          </a:p>
          <a:p>
            <a:pPr algn="ctr"/>
            <a:endParaRPr lang="en-US" dirty="0"/>
          </a:p>
          <a:p>
            <a:pPr algn="ctr"/>
            <a:r>
              <a:rPr lang="en-US" sz="2800" dirty="0" smtClean="0"/>
              <a:t>(Later Onset)</a:t>
            </a:r>
          </a:p>
          <a:p>
            <a:pPr algn="ctr"/>
            <a:r>
              <a:rPr lang="en-US" sz="2800" dirty="0" smtClean="0"/>
              <a:t> Schizophrenia</a:t>
            </a:r>
            <a:endParaRPr lang="en-US" sz="2800" dirty="0"/>
          </a:p>
        </p:txBody>
      </p:sp>
      <p:sp>
        <p:nvSpPr>
          <p:cNvPr id="6" name="Content Placeholder 5"/>
          <p:cNvSpPr>
            <a:spLocks noGrp="1"/>
          </p:cNvSpPr>
          <p:nvPr>
            <p:ph sz="quarter" idx="4"/>
          </p:nvPr>
        </p:nvSpPr>
        <p:spPr>
          <a:xfrm>
            <a:off x="4645025" y="2911777"/>
            <a:ext cx="4041775" cy="3214386"/>
          </a:xfrm>
          <a:ln>
            <a:solidFill>
              <a:srgbClr val="A6A6A6"/>
            </a:solidFill>
          </a:ln>
        </p:spPr>
        <p:txBody>
          <a:bodyPr>
            <a:normAutofit/>
          </a:bodyPr>
          <a:lstStyle/>
          <a:p>
            <a:r>
              <a:rPr lang="en-US" sz="2800" dirty="0" smtClean="0"/>
              <a:t>More common</a:t>
            </a:r>
          </a:p>
          <a:p>
            <a:r>
              <a:rPr lang="en-US" sz="2800" dirty="0" smtClean="0"/>
              <a:t>Earlier onset in men than women</a:t>
            </a:r>
          </a:p>
          <a:p>
            <a:r>
              <a:rPr lang="en-US" sz="2800" dirty="0" smtClean="0"/>
              <a:t>Better prognosis</a:t>
            </a:r>
            <a:endParaRPr lang="en-US" sz="2800" dirty="0"/>
          </a:p>
        </p:txBody>
      </p:sp>
      <p:sp>
        <p:nvSpPr>
          <p:cNvPr id="7" name="Title 5"/>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t>
            </a:r>
            <a:r>
              <a:rPr lang="en-AU" sz="1800" b="1" spc="150" dirty="0" smtClean="0">
                <a:ln w="11430"/>
                <a:solidFill>
                  <a:schemeClr val="bg1">
                    <a:lumMod val="75000"/>
                  </a:schemeClr>
                </a:solidFill>
                <a:effectLst>
                  <a:outerShdw blurRad="25400" algn="tl" rotWithShape="0">
                    <a:srgbClr val="000000">
                      <a:alpha val="43000"/>
                    </a:srgbClr>
                  </a:outerShdw>
                </a:effectLst>
              </a:rPr>
              <a:t>Adolescents</a:t>
            </a:r>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Important Distinctions</a:t>
            </a:r>
            <a:endParaRPr lang="en-US" sz="3200" b="1" spc="150" dirty="0">
              <a:ln w="11430"/>
              <a:solidFill>
                <a:srgbClr val="F8F8F8"/>
              </a:solidFill>
              <a:effectLst>
                <a:outerShdw blurRad="25400" algn="tl" rotWithShape="0">
                  <a:srgbClr val="000000">
                    <a:alpha val="43000"/>
                  </a:srgbClr>
                </a:outerShdw>
              </a:effectLst>
            </a:endParaRPr>
          </a:p>
        </p:txBody>
      </p:sp>
      <p:pic>
        <p:nvPicPr>
          <p:cNvPr id="9"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71219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729551"/>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rgbClr val="FFFF00"/>
                </a:solidFill>
                <a:effectLst>
                  <a:outerShdw blurRad="25400" algn="tl" rotWithShape="0">
                    <a:srgbClr val="000000">
                      <a:alpha val="43000"/>
                    </a:srgbClr>
                  </a:outerShdw>
                </a:effectLst>
              </a:rPr>
              <a:t/>
            </a:r>
            <a:br>
              <a:rPr lang="en-AU" sz="1800" b="1" spc="150" dirty="0" smtClean="0">
                <a:ln w="11430"/>
                <a:solidFill>
                  <a:srgbClr val="FFFF00"/>
                </a:solidFill>
                <a:effectLst>
                  <a:outerShdw blurRad="25400" algn="tl" rotWithShape="0">
                    <a:srgbClr val="000000">
                      <a:alpha val="43000"/>
                    </a:srgbClr>
                  </a:outerShdw>
                </a:effectLst>
              </a:rPr>
            </a:br>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Core Principles of Intervention Programs for Early Onset Psychosis</a:t>
            </a:r>
            <a:r>
              <a:rPr lang="en-US" sz="3200" b="1" strike="sngStrike" spc="150" dirty="0" smtClean="0">
                <a:ln w="11430"/>
                <a:solidFill>
                  <a:srgbClr val="F8F8F8"/>
                </a:solidFill>
                <a:effectLst>
                  <a:outerShdw blurRad="25400" algn="tl" rotWithShape="0">
                    <a:srgbClr val="000000">
                      <a:alpha val="43000"/>
                    </a:srgbClr>
                  </a:outerShdw>
                </a:effectLst>
              </a:rPr>
              <a:t/>
            </a:r>
            <a:br>
              <a:rPr lang="en-US" sz="3200" b="1" strike="sngStrike" spc="150" dirty="0" smtClean="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2145520"/>
            <a:ext cx="8229600" cy="4356718"/>
          </a:xfrm>
        </p:spPr>
        <p:txBody>
          <a:bodyPr>
            <a:normAutofit lnSpcReduction="10000"/>
          </a:bodyPr>
          <a:lstStyle/>
          <a:p>
            <a:r>
              <a:rPr lang="en-US" dirty="0" smtClean="0"/>
              <a:t>Raising Awareness</a:t>
            </a:r>
          </a:p>
          <a:p>
            <a:r>
              <a:rPr lang="en-US" dirty="0" smtClean="0"/>
              <a:t>Specific Early Intervention Training</a:t>
            </a:r>
          </a:p>
          <a:p>
            <a:r>
              <a:rPr lang="en-US" dirty="0" smtClean="0"/>
              <a:t>Assessment</a:t>
            </a:r>
          </a:p>
          <a:p>
            <a:r>
              <a:rPr lang="en-US" dirty="0" smtClean="0"/>
              <a:t>Pharmacological treatment</a:t>
            </a:r>
          </a:p>
          <a:p>
            <a:r>
              <a:rPr lang="en-US" dirty="0" smtClean="0"/>
              <a:t>Care coordination</a:t>
            </a:r>
          </a:p>
          <a:p>
            <a:r>
              <a:rPr lang="en-US" dirty="0" smtClean="0"/>
              <a:t>Psychosocial interventions</a:t>
            </a:r>
          </a:p>
          <a:p>
            <a:r>
              <a:rPr lang="en-US" dirty="0" smtClean="0"/>
              <a:t>Education and employment</a:t>
            </a:r>
          </a:p>
          <a:p>
            <a:r>
              <a:rPr lang="en-US" dirty="0" smtClean="0"/>
              <a:t>Promoting recovery</a:t>
            </a:r>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5255991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Antipsychotic Drugs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417638"/>
            <a:ext cx="8229601" cy="4624846"/>
          </a:xfrm>
        </p:spPr>
        <p:txBody>
          <a:bodyPr>
            <a:normAutofit fontScale="92500" lnSpcReduction="10000"/>
          </a:bodyPr>
          <a:lstStyle/>
          <a:p>
            <a:r>
              <a:rPr lang="en-US" dirty="0" smtClean="0"/>
              <a:t>The mainstay of treatment</a:t>
            </a:r>
          </a:p>
          <a:p>
            <a:r>
              <a:rPr lang="en-US" dirty="0" smtClean="0"/>
              <a:t>Many patients on med regimens inconsistent with guidelines</a:t>
            </a:r>
          </a:p>
          <a:p>
            <a:r>
              <a:rPr lang="en-US" dirty="0" smtClean="0"/>
              <a:t>Divided by</a:t>
            </a:r>
          </a:p>
          <a:p>
            <a:pPr lvl="1"/>
            <a:r>
              <a:rPr lang="en-US" dirty="0" smtClean="0"/>
              <a:t>Chemical structure</a:t>
            </a:r>
          </a:p>
          <a:p>
            <a:pPr lvl="1"/>
            <a:r>
              <a:rPr lang="en-US" dirty="0" smtClean="0"/>
              <a:t>Type of receptor binding</a:t>
            </a:r>
          </a:p>
          <a:p>
            <a:pPr lvl="1"/>
            <a:r>
              <a:rPr lang="en-US" dirty="0" smtClean="0"/>
              <a:t>Clinical profile</a:t>
            </a:r>
            <a:endParaRPr lang="en-US" dirty="0"/>
          </a:p>
          <a:p>
            <a:pPr marL="514350" indent="-457200"/>
            <a:r>
              <a:rPr lang="en-US" dirty="0" smtClean="0"/>
              <a:t>2 main groups: </a:t>
            </a:r>
          </a:p>
          <a:p>
            <a:pPr lvl="1"/>
            <a:r>
              <a:rPr lang="en-US" dirty="0" smtClean="0"/>
              <a:t>1</a:t>
            </a:r>
            <a:r>
              <a:rPr lang="en-US" baseline="30000" dirty="0" smtClean="0"/>
              <a:t>st</a:t>
            </a:r>
            <a:r>
              <a:rPr lang="en-US" dirty="0" smtClean="0"/>
              <a:t> generation </a:t>
            </a:r>
            <a:endParaRPr lang="en-US" dirty="0"/>
          </a:p>
          <a:p>
            <a:pPr lvl="1"/>
            <a:r>
              <a:rPr lang="en-US" dirty="0" smtClean="0"/>
              <a:t>2</a:t>
            </a:r>
            <a:r>
              <a:rPr lang="en-US" baseline="30000" dirty="0" smtClean="0"/>
              <a:t>nd</a:t>
            </a:r>
            <a:r>
              <a:rPr lang="en-US" dirty="0" smtClean="0"/>
              <a:t> generation</a:t>
            </a: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28098291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smtClean="0">
                <a:ln w="11430"/>
                <a:solidFill>
                  <a:schemeClr val="bg1">
                    <a:lumMod val="75000"/>
                  </a:schemeClr>
                </a:solidFill>
                <a:effectLst>
                  <a:outerShdw blurRad="25400" algn="tl" rotWithShape="0">
                    <a:srgbClr val="000000">
                      <a:alpha val="43000"/>
                    </a:srgbClr>
                  </a:outerShdw>
                </a:effectLst>
              </a:rPr>
              <a:t>Using Antipsychotic Medication for the Treatment of Schizophrenia in </a:t>
            </a:r>
            <a:r>
              <a:rPr lang="en-AU" sz="1800" b="1" spc="150" dirty="0">
                <a:ln w="11430"/>
                <a:solidFill>
                  <a:schemeClr val="bg1">
                    <a:lumMod val="75000"/>
                  </a:schemeClr>
                </a:solidFill>
                <a:effectLst>
                  <a:outerShdw blurRad="25400" algn="tl" rotWithShape="0">
                    <a:srgbClr val="000000">
                      <a:alpha val="43000"/>
                    </a:srgbClr>
                  </a:outerShdw>
                </a:effectLst>
              </a:rPr>
              <a:t>Children and Adolescents</a:t>
            </a:r>
            <a:r>
              <a:rPr lang="en-US" sz="1800" b="1" spc="150" dirty="0" smtClean="0">
                <a:ln w="11430"/>
                <a:solidFill>
                  <a:schemeClr val="bg1">
                    <a:lumMod val="75000"/>
                  </a:schemeClr>
                </a:solidFill>
                <a:effectLst>
                  <a:outerShdw blurRad="25400" algn="tl" rotWithShape="0">
                    <a:srgbClr val="000000">
                      <a:alpha val="43000"/>
                    </a:srgbClr>
                  </a:outerShdw>
                </a:effectLst>
              </a:rPr>
              <a:t/>
            </a:r>
            <a:br>
              <a:rPr lang="en-US" sz="1800" b="1" spc="150" dirty="0" smtClean="0">
                <a:ln w="11430"/>
                <a:solidFill>
                  <a:schemeClr val="bg1">
                    <a:lumMod val="75000"/>
                  </a:schemeClr>
                </a:solidFill>
                <a:effectLst>
                  <a:outerShdw blurRad="25400" algn="tl" rotWithShape="0">
                    <a:srgbClr val="000000">
                      <a:alpha val="43000"/>
                    </a:srgbClr>
                  </a:outerShdw>
                </a:effectLst>
              </a:rPr>
            </a:br>
            <a:r>
              <a:rPr lang="en-US" sz="3200" b="1" spc="150" dirty="0" smtClean="0">
                <a:ln w="11430"/>
                <a:solidFill>
                  <a:schemeClr val="bg1">
                    <a:lumMod val="95000"/>
                  </a:schemeClr>
                </a:solidFill>
                <a:effectLst>
                  <a:outerShdw blurRad="25400" algn="tl" rotWithShape="0">
                    <a:srgbClr val="000000">
                      <a:alpha val="43000"/>
                    </a:srgbClr>
                  </a:outerShdw>
                </a:effectLst>
              </a:rPr>
              <a:t>Antipsychotic Drugs: Mechanism of Action</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576300"/>
            <a:ext cx="4075116" cy="4925938"/>
          </a:xfrm>
        </p:spPr>
        <p:txBody>
          <a:bodyPr>
            <a:normAutofit fontScale="85000" lnSpcReduction="10000"/>
          </a:bodyPr>
          <a:lstStyle/>
          <a:p>
            <a:pPr marL="0" indent="0">
              <a:buNone/>
            </a:pPr>
            <a:r>
              <a:rPr lang="en-US" sz="3500" b="1" dirty="0" smtClean="0"/>
              <a:t>First Generation:</a:t>
            </a:r>
          </a:p>
          <a:p>
            <a:r>
              <a:rPr lang="en-US" dirty="0" smtClean="0"/>
              <a:t>Block D2 receptors</a:t>
            </a:r>
          </a:p>
          <a:p>
            <a:r>
              <a:rPr lang="en-US" dirty="0" smtClean="0"/>
              <a:t>Reduce positive symptoms and agitation and aggression</a:t>
            </a:r>
          </a:p>
          <a:p>
            <a:r>
              <a:rPr lang="en-US" dirty="0" smtClean="0"/>
              <a:t>Elevated prolactin secretion</a:t>
            </a:r>
          </a:p>
          <a:p>
            <a:r>
              <a:rPr lang="en-US" dirty="0" smtClean="0"/>
              <a:t>Extrapyramidal side effects</a:t>
            </a:r>
          </a:p>
          <a:p>
            <a:r>
              <a:rPr lang="en-US" dirty="0" smtClean="0"/>
              <a:t>Neuroleptic malignant syndrome</a:t>
            </a:r>
          </a:p>
        </p:txBody>
      </p:sp>
      <p:sp>
        <p:nvSpPr>
          <p:cNvPr id="8" name="TextBox 7"/>
          <p:cNvSpPr txBox="1"/>
          <p:nvPr/>
        </p:nvSpPr>
        <p:spPr>
          <a:xfrm>
            <a:off x="4773162" y="1417638"/>
            <a:ext cx="4554211" cy="4739759"/>
          </a:xfrm>
          <a:prstGeom prst="rect">
            <a:avLst/>
          </a:prstGeom>
          <a:noFill/>
        </p:spPr>
        <p:txBody>
          <a:bodyPr wrap="square" rtlCol="0">
            <a:spAutoFit/>
          </a:bodyPr>
          <a:lstStyle/>
          <a:p>
            <a:r>
              <a:rPr lang="en-US" sz="3200" b="1" dirty="0" smtClean="0"/>
              <a:t>Second Generation:</a:t>
            </a:r>
          </a:p>
          <a:p>
            <a:pPr marL="457200" indent="-457200">
              <a:buFont typeface="Arial"/>
              <a:buChar char="•"/>
            </a:pPr>
            <a:r>
              <a:rPr lang="en-US" sz="3000" dirty="0" smtClean="0"/>
              <a:t>Vary in receptor affinity</a:t>
            </a:r>
          </a:p>
          <a:p>
            <a:pPr marL="457200" indent="-457200">
              <a:buFont typeface="Arial"/>
              <a:buChar char="•"/>
            </a:pPr>
            <a:r>
              <a:rPr lang="en-US" sz="3000" dirty="0" smtClean="0"/>
              <a:t>Fewer extrapyramidal symptoms</a:t>
            </a:r>
          </a:p>
          <a:p>
            <a:pPr marL="457200" indent="-457200">
              <a:buFont typeface="Arial"/>
              <a:buChar char="•"/>
            </a:pPr>
            <a:r>
              <a:rPr lang="en-US" sz="3000" dirty="0" smtClean="0"/>
              <a:t>Unclear if better at </a:t>
            </a:r>
          </a:p>
          <a:p>
            <a:r>
              <a:rPr lang="en-US" sz="3000" dirty="0"/>
              <a:t>	</a:t>
            </a:r>
            <a:r>
              <a:rPr lang="en-US" sz="3000" dirty="0" smtClean="0"/>
              <a:t>reducing negative </a:t>
            </a:r>
          </a:p>
          <a:p>
            <a:r>
              <a:rPr lang="en-US" sz="3000" dirty="0"/>
              <a:t>	</a:t>
            </a:r>
            <a:r>
              <a:rPr lang="en-US" sz="3000" dirty="0" smtClean="0"/>
              <a:t>symptoms</a:t>
            </a:r>
          </a:p>
          <a:p>
            <a:pPr marL="457200" indent="-457200">
              <a:buFont typeface="Arial"/>
              <a:buChar char="•"/>
            </a:pPr>
            <a:r>
              <a:rPr lang="en-US" sz="3000" dirty="0" smtClean="0"/>
              <a:t>Weight gain, </a:t>
            </a:r>
          </a:p>
          <a:p>
            <a:r>
              <a:rPr lang="en-US" sz="3000" dirty="0" smtClean="0"/>
              <a:t>	dyslipidemia, </a:t>
            </a:r>
          </a:p>
          <a:p>
            <a:r>
              <a:rPr lang="en-US" sz="3000" dirty="0" smtClean="0"/>
              <a:t>	type II diabetes</a:t>
            </a:r>
            <a:endParaRPr lang="en-US" sz="3000" dirty="0"/>
          </a:p>
        </p:txBody>
      </p:sp>
      <p:pic>
        <p:nvPicPr>
          <p:cNvPr id="10" name="Picture 3"/>
          <p:cNvPicPr>
            <a:picLocks noChangeAspect="1" noChangeArrowheads="1"/>
          </p:cNvPicPr>
          <p:nvPr/>
        </p:nvPicPr>
        <p:blipFill>
          <a:blip r:embed="rId3"/>
          <a:srcRect/>
          <a:stretch>
            <a:fillRect/>
          </a:stretch>
        </p:blipFill>
        <p:spPr bwMode="auto">
          <a:xfrm>
            <a:off x="8342087" y="5867338"/>
            <a:ext cx="801912" cy="990661"/>
          </a:xfrm>
          <a:prstGeom prst="rect">
            <a:avLst/>
          </a:prstGeom>
          <a:noFill/>
          <a:ln w="9525">
            <a:noFill/>
            <a:miter lim="800000"/>
            <a:headEnd/>
            <a:tailEnd/>
          </a:ln>
        </p:spPr>
      </p:pic>
    </p:spTree>
    <p:extLst>
      <p:ext uri="{BB962C8B-B14F-4D97-AF65-F5344CB8AC3E}">
        <p14:creationId xmlns:p14="http://schemas.microsoft.com/office/powerpoint/2010/main" val="5414959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37029</TotalTime>
  <Words>10254</Words>
  <Application>Microsoft Macintosh PowerPoint</Application>
  <PresentationFormat>On-screen Show (4:3)</PresentationFormat>
  <Paragraphs>833</Paragraphs>
  <Slides>55</Slides>
  <Notes>53</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Using Antipsychotic Medication for the Treatment of Schizophrenia in Children and Adolescents Outline </vt:lpstr>
      <vt:lpstr>Using Antipsychotic Medication for the Treatment of Schizophrenia in Children and Adolescents The Basics of Psychotic Illnesses</vt:lpstr>
      <vt:lpstr>Using Antipsychotic Medication for the Treatment of Schizophrenia in Children and Adolescents Important Distinctions</vt:lpstr>
      <vt:lpstr>Using Antipsychotic Medication for the Treatment of Schizophrenia in Children and Adolescents Important Distinctions</vt:lpstr>
      <vt:lpstr>  Using Antipsychotic Medication for the Treatment of Schizophrenia in Children and Adolescents Core Principles of Intervention Programs for Early Onset Psychosis </vt:lpstr>
      <vt:lpstr>Using Antipsychotic Medication for the Treatment of Schizophrenia in Children and Adolescents Antipsychotic Drugs</vt:lpstr>
      <vt:lpstr>Using Antipsychotic Medication for the Treatment of Schizophrenia in Children and Adolescents Antipsychotic Drugs: Mechanism of Action</vt:lpstr>
      <vt:lpstr>  Using Antipsychotic Medication for the Treatment of Schizophrenia in Children and Adolescents Dopamine Pathways </vt:lpstr>
      <vt:lpstr>  Using Antipsychotic Medication for the Treatment of Schizophrenia in Children and Adolescents Dopamine Pathways </vt:lpstr>
      <vt:lpstr>Using Antipsychotic Medication for the Treatment of Schizophrenia in Children and Adolescents Antipsychotic Drugs: Mechanism of Action</vt:lpstr>
      <vt:lpstr>  Using Antipsychotic Medication for the Treatment of Schizophrenia in Children and Adolescents D2 Receptor Occupancy and Clinical Effect </vt:lpstr>
      <vt:lpstr>  Using Antipsychotic Medication for the Treatment of Schizophrenia in Children and Adolescents First generation Antipsychotics </vt:lpstr>
      <vt:lpstr>  Using Antipsychotic Medication for the Treatment of Schizophrenia in Children and Adolescents Second Generation Antipsychotics </vt:lpstr>
      <vt:lpstr>  Using Antipsychotic Medication for the Treatment of Schizophrenia in Children and Adolescents Second Generation Antipsychotics </vt:lpstr>
      <vt:lpstr>  Using Antipsychotic Medication for the Treatment of Schizophrenia in Children and Adolescents Choosing an Antipsychotic </vt:lpstr>
      <vt:lpstr>  Using Antipsychotic Medication for the Treatment of Schizophrenia in Children and Adolescents Effectiveness </vt:lpstr>
      <vt:lpstr>Using Antipsychotic Medication for the Treatment of Schizophrenia in Children and Adolescents Long-Acting Injectable Antipsychotics</vt:lpstr>
      <vt:lpstr>  Using Antipsychotic Medication for the Treatment of Schizophrenia in Children and Adolescents Long-Acting Injectable Antipsychotics </vt:lpstr>
      <vt:lpstr>Using Antipsychotic Medication for the Treatment of Schizophrenia in Children and Adolescents LAI’s in First Episode Psychosis</vt:lpstr>
      <vt:lpstr>PowerPoint Presentation</vt:lpstr>
      <vt:lpstr>Using Antipsychotic Medication for the Treatment of Schizophrenia in Children and Adolescents When Using LAI’s</vt:lpstr>
      <vt:lpstr>Using Antipsychotic Medication for the Treatment of Schizophrenia in Children and Adolescents Side Effects of Antipsychotic Medications</vt:lpstr>
      <vt:lpstr>Using Antipsychotic Medication for the Treatment of Schizophrenia in Children and Adolescents Dystonic Reactions to Antipsychotic Medications</vt:lpstr>
      <vt:lpstr>PowerPoint Presentation</vt:lpstr>
      <vt:lpstr>Using Antipsychotic Medication for the Treatment of Schizophrenia in Children and Adolescents Treatment for Dystonic Reactions</vt:lpstr>
      <vt:lpstr>Using Antipsychotic Medication for the Treatment of Schizophrenia in Children and Adolescents Side Effects of Antipsychotic Medications</vt:lpstr>
      <vt:lpstr>PowerPoint Presentation</vt:lpstr>
      <vt:lpstr>Using Antipsychotic Medication for the Treatment of Schizophrenia in Children and Adolescents Side Effects of Antipsychotic Medications</vt:lpstr>
      <vt:lpstr>Using Antipsychotic Medication for the Treatment of Schizophrenia in Children and Adolescents Side Effects of Antipsychotic Medications</vt:lpstr>
      <vt:lpstr>Using Antipsychotic Medication for the Treatment of Schizophrenia in Children and Adolescents Side Effects of Antipsychotic Medications</vt:lpstr>
      <vt:lpstr>Using Antipsychotic Medication for the Treatment of Schizophrenia in Children and Adolescents Side Effects of Antipsychotic Medications</vt:lpstr>
      <vt:lpstr>Using Antipsychotic Medication for the Treatment of Schizophrenia in Children and Adolescents Side Effects of Antipsychotic Medications</vt:lpstr>
      <vt:lpstr>Using Antipsychotic Medication for the Treatment of Schizophrenia in Children and Adolescents Side Effects of Antipsychotic Medications</vt:lpstr>
      <vt:lpstr>PowerPoint Presentation</vt:lpstr>
      <vt:lpstr>PowerPoint Presentation</vt:lpstr>
      <vt:lpstr>Using Antipsychotic Medication for the Treatment of Schizophrenia in Children and Adolescents Choosing an Antipsychotic Medication</vt:lpstr>
      <vt:lpstr>Using Antipsychotic Medication for the Treatment of Schizophrenia in Children and Adolescents Dosage of Antipsychotic Medication</vt:lpstr>
      <vt:lpstr>Using Antipsychotic Medication for the Treatment of Schizophrenia in Children and Adolescents Adequate Antipsychotic Trial</vt:lpstr>
      <vt:lpstr>Using Antipsychotic Medication for the Treatment of Schizophrenia in Children and Adolescents Treatment Resistance</vt:lpstr>
      <vt:lpstr>Using Antipsychotic Medication for the Treatment of Schizophrenia in Children and Adolescents Antipsychotics and Pregnancy</vt:lpstr>
      <vt:lpstr>Using Antipsychotic Medication for the Treatment of Schizophrenia in Children and Adolescents Augmentation and Adjunctive Treatments</vt:lpstr>
      <vt:lpstr>Using Antipsychotic Medication for the Treatment of Schizophrenia in Children and Adolescents Treatment Maintenance and Duration  in First Episode Psychosis</vt:lpstr>
      <vt:lpstr>Using Antipsychotic Medication for the Treatment of Schizophrenia in Children and Adolescents Considerations in Reducing Antipsychotic Medication</vt:lpstr>
      <vt:lpstr>Using Antipsychotic Medication for the Treatment of Schizophrenia in Children and Adolescents Misuse and Overuse of Antipsychotics</vt:lpstr>
      <vt:lpstr>PowerPoint Presentation</vt:lpstr>
      <vt:lpstr>Using Antipsychotic Medication for the Treatment of Schizophrenia in Children and Adolescents Organization of Services</vt:lpstr>
      <vt:lpstr>Using Antipsychotic Medication for the Treatment of Schizophrenia in Children and Adolescents Organization of Services</vt:lpstr>
      <vt:lpstr>Using Antipsychotic Medication for the Treatment of Schizophrenia in Children and Adolescents Early Intervention Programs</vt:lpstr>
      <vt:lpstr>Using Antipsychotic Medication for the Treatment of Schizophrenia in Children and Adolescents First Episode Psychosis in Rural Communities and Low Income Countries</vt:lpstr>
      <vt:lpstr>Using Antipsychotic Medication for the Treatment of Schizophrenia in Children and Adolescents Prevention and High Risk for Psychosis</vt:lpstr>
      <vt:lpstr>Using Antipsychotic Medication for the Treatment of Schizophrenia in Children and Adolescents Prevention and High Risk for Psychosis</vt:lpstr>
      <vt:lpstr>Using Antipsychotic Medication for the Treatment of Schizophrenia in Children and Adolescents When to Consider a Psychotic Disorder</vt:lpstr>
      <vt:lpstr>Anxiety Disorders in Children and Adolescents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Julie Chilton</cp:lastModifiedBy>
  <cp:revision>215</cp:revision>
  <dcterms:created xsi:type="dcterms:W3CDTF">2015-01-02T01:03:21Z</dcterms:created>
  <dcterms:modified xsi:type="dcterms:W3CDTF">2015-12-14T01:00:50Z</dcterms:modified>
</cp:coreProperties>
</file>